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57" r:id="rId2"/>
    <p:sldMasterId id="2147483659" r:id="rId3"/>
  </p:sldMasterIdLst>
  <p:notesMasterIdLst>
    <p:notesMasterId r:id="rId18"/>
  </p:notesMasterIdLst>
  <p:sldIdLst>
    <p:sldId id="256" r:id="rId4"/>
    <p:sldId id="369" r:id="rId5"/>
    <p:sldId id="370" r:id="rId6"/>
    <p:sldId id="371" r:id="rId7"/>
    <p:sldId id="372" r:id="rId8"/>
    <p:sldId id="373" r:id="rId9"/>
    <p:sldId id="374" r:id="rId10"/>
    <p:sldId id="375" r:id="rId11"/>
    <p:sldId id="376" r:id="rId12"/>
    <p:sldId id="377" r:id="rId13"/>
    <p:sldId id="378" r:id="rId14"/>
    <p:sldId id="379" r:id="rId15"/>
    <p:sldId id="380" r:id="rId16"/>
    <p:sldId id="381" r:id="rId17"/>
  </p:sldIdLst>
  <p:sldSz cx="9144000" cy="6858000" type="screen4x3"/>
  <p:notesSz cx="6797675" cy="9926638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00"/>
    <a:srgbClr val="FF3300"/>
    <a:srgbClr val="66CCFF"/>
    <a:srgbClr val="EFFF9C"/>
    <a:srgbClr val="A33F1F"/>
    <a:srgbClr val="4D4D4D"/>
    <a:srgbClr val="006983"/>
    <a:srgbClr val="267485"/>
    <a:srgbClr val="4D4D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23" autoAdjust="0"/>
    <p:restoredTop sz="91545" autoAdjust="0"/>
  </p:normalViewPr>
  <p:slideViewPr>
    <p:cSldViewPr>
      <p:cViewPr varScale="1">
        <p:scale>
          <a:sx n="95" d="100"/>
          <a:sy n="95" d="100"/>
        </p:scale>
        <p:origin x="-102" y="-27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storage2.eng.unimelb.edu.au\geomatics\crcsi\CRCSI%20PROJECTS\Projects\04_2011_Bathy_UNA\Workfiles\CRCSI%20UDEM2%20Project4%20Questionnaire_responses%2019032012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storage2.eng.unimelb.edu.au\geomatics\crcsi\CRCSI%20PROJECTS\Projects\04_2011_Bathy_UNA\Workfiles\CRCSI%20UDEM2%20Project4%20Questionnaire_responses%2018042012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storage2.eng.unimelb.edu.au\geomatics\crcsi\CRCSI%20PROJECTS\Projects\04_2011_Bathy_UNA\Workfiles\CRCSI%20UDEM2%20Project4%20Questionnaire_responses%2019032012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\\storage2.eng.unimelb.edu.au\geomatics\crcsi\CRCSI%20PROJECTS\Projects\04_2011_Bathy_UNA\Workfiles\CRCSI%20UDEM2%20Project4%20Questionnaire_responses%2019032012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orage2.eng.unimelb.edu.au\geomatics\crcsi\CRCSI%20PROJECTS\Projects\04_2011_Bathy_UNA\Workfiles\CRCSI%20UDEM2%20Project4%20Questionnaire_responses%201804201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408968097849072"/>
          <c:y val="1.2726822920565869E-2"/>
          <c:w val="0.91284855018122735"/>
          <c:h val="0.59400912249065208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'CRCSI UDEM2 Project4 Questionna'!$HT$115:$IB$115</c:f>
              <c:strCache>
                <c:ptCount val="1"/>
                <c:pt idx="0">
                  <c:v>Acquisition Technology Limitations Barriers to Data Sharing Skills and Resources to Use Bathymetry Bathymetry Coverage Bathymetry/Topography Integration Quality of Available Data Acquisition Cost and Availability Data Discovery Coordination and Cooperatio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'CRCSI UDEM2 Project4 Questionna'!$HT$125:$IB$125</c:f>
              <c:strCache>
                <c:ptCount val="9"/>
                <c:pt idx="0">
                  <c:v>Acquisition Technology Limitations</c:v>
                </c:pt>
                <c:pt idx="1">
                  <c:v>Acquisition Cost and Availability</c:v>
                </c:pt>
                <c:pt idx="2">
                  <c:v>Skills and Resources to Use Bathymetry</c:v>
                </c:pt>
                <c:pt idx="3">
                  <c:v>Bathymetry Coverage</c:v>
                </c:pt>
                <c:pt idx="4">
                  <c:v>Coordination and Cooperation</c:v>
                </c:pt>
                <c:pt idx="5">
                  <c:v>Barriers to Data Sharing</c:v>
                </c:pt>
                <c:pt idx="6">
                  <c:v>Data Discovery</c:v>
                </c:pt>
                <c:pt idx="7">
                  <c:v>Quality of Available Data</c:v>
                </c:pt>
                <c:pt idx="8">
                  <c:v>Bathymetry/Topography Integration</c:v>
                </c:pt>
              </c:strCache>
            </c:strRef>
          </c:cat>
          <c:val>
            <c:numRef>
              <c:f>'CRCSI UDEM2 Project4 Questionna'!$HT$126:$IB$126</c:f>
              <c:numCache>
                <c:formatCode>0.00</c:formatCode>
                <c:ptCount val="9"/>
                <c:pt idx="0">
                  <c:v>2.4659090909090908</c:v>
                </c:pt>
                <c:pt idx="1">
                  <c:v>3.9462365591397837</c:v>
                </c:pt>
                <c:pt idx="2">
                  <c:v>3.0659340659340706</c:v>
                </c:pt>
                <c:pt idx="3">
                  <c:v>3.7954545454545454</c:v>
                </c:pt>
                <c:pt idx="4">
                  <c:v>3.2643678160919629</c:v>
                </c:pt>
                <c:pt idx="5">
                  <c:v>3.3218390804597657</c:v>
                </c:pt>
                <c:pt idx="6">
                  <c:v>3.0697674418604652</c:v>
                </c:pt>
                <c:pt idx="7">
                  <c:v>3.2988505747126435</c:v>
                </c:pt>
                <c:pt idx="8">
                  <c:v>2.9302325581395352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5243392"/>
        <c:axId val="49210496"/>
        <c:axId val="0"/>
      </c:bar3DChart>
      <c:catAx>
        <c:axId val="452433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0"/>
            </a:pPr>
            <a:endParaRPr lang="en-US"/>
          </a:p>
        </c:txPr>
        <c:crossAx val="49210496"/>
        <c:crosses val="autoZero"/>
        <c:auto val="1"/>
        <c:lblAlgn val="ctr"/>
        <c:lblOffset val="100"/>
        <c:noMultiLvlLbl val="0"/>
      </c:catAx>
      <c:valAx>
        <c:axId val="49210496"/>
        <c:scaling>
          <c:orientation val="minMax"/>
          <c:min val="2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452433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759307864294741E-2"/>
          <c:y val="1.4637796655072513E-2"/>
          <c:w val="0.91284855018122735"/>
          <c:h val="0.47253984817913824"/>
        </c:manualLayout>
      </c:layout>
      <c:bar3DChart>
        <c:barDir val="col"/>
        <c:grouping val="stacked"/>
        <c:varyColors val="0"/>
        <c:ser>
          <c:idx val="0"/>
          <c:order val="0"/>
          <c:spPr>
            <a:solidFill>
              <a:srgbClr val="7030A0"/>
            </a:solidFill>
          </c:spPr>
          <c:invertIfNegative val="0"/>
          <c:cat>
            <c:strRef>
              <c:f>'CRCSI UDEM2 Project4 Questionna'!$AP$120:$BL$120</c:f>
              <c:strCache>
                <c:ptCount val="23"/>
                <c:pt idx="0">
                  <c:v>Law Enforcement and Defence</c:v>
                </c:pt>
                <c:pt idx="1">
                  <c:v>Marine Construction and Infrastructure</c:v>
                </c:pt>
                <c:pt idx="2">
                  <c:v>Mineral Resources</c:v>
                </c:pt>
                <c:pt idx="3">
                  <c:v>Commerical Fishing and Aquaculture</c:v>
                </c:pt>
                <c:pt idx="4">
                  <c:v>Marine and Coastal Tourism</c:v>
                </c:pt>
                <c:pt idx="5">
                  <c:v>Coastal Zone Management</c:v>
                </c:pt>
                <c:pt idx="6">
                  <c:v>Marine and Coastal Conservation</c:v>
                </c:pt>
                <c:pt idx="7">
                  <c:v>Natural Disaster and Hazard Mitigation</c:v>
                </c:pt>
                <c:pt idx="8">
                  <c:v>Pollution and Environmental Protection</c:v>
                </c:pt>
                <c:pt idx="9">
                  <c:v>Identifying Wrecks and Dives</c:v>
                </c:pt>
                <c:pt idx="10">
                  <c:v>Boundary Delimitation</c:v>
                </c:pt>
                <c:pt idx="11">
                  <c:v>Maritime Navigation</c:v>
                </c:pt>
                <c:pt idx="12">
                  <c:v>Hydrographic Charting</c:v>
                </c:pt>
                <c:pt idx="13">
                  <c:v>Data Collection and Acquisition</c:v>
                </c:pt>
                <c:pt idx="14">
                  <c:v>Spatial Data Custodian and Sales</c:v>
                </c:pt>
                <c:pt idx="15">
                  <c:v>Climate Change and Flood Modelling</c:v>
                </c:pt>
                <c:pt idx="16">
                  <c:v>Storm Surge Modelling and Impact</c:v>
                </c:pt>
                <c:pt idx="17">
                  <c:v>Tsunami and Tidal Wave Modelling</c:v>
                </c:pt>
                <c:pt idx="18">
                  <c:v>Hydrodynamic Modelling</c:v>
                </c:pt>
                <c:pt idx="19">
                  <c:v>Ecosystem Modelling</c:v>
                </c:pt>
                <c:pt idx="20">
                  <c:v>Marine Habitat Mapping</c:v>
                </c:pt>
                <c:pt idx="21">
                  <c:v>Seafloor Mapping</c:v>
                </c:pt>
                <c:pt idx="22">
                  <c:v>Other</c:v>
                </c:pt>
              </c:strCache>
            </c:strRef>
          </c:cat>
          <c:val>
            <c:numRef>
              <c:f>'CRCSI UDEM2 Project4 Questionna'!$AP$121:$BL$121</c:f>
              <c:numCache>
                <c:formatCode>General</c:formatCode>
                <c:ptCount val="23"/>
                <c:pt idx="0">
                  <c:v>13</c:v>
                </c:pt>
                <c:pt idx="1">
                  <c:v>34</c:v>
                </c:pt>
                <c:pt idx="2">
                  <c:v>20</c:v>
                </c:pt>
                <c:pt idx="3">
                  <c:v>14</c:v>
                </c:pt>
                <c:pt idx="4">
                  <c:v>8</c:v>
                </c:pt>
                <c:pt idx="5">
                  <c:v>55</c:v>
                </c:pt>
                <c:pt idx="6">
                  <c:v>41</c:v>
                </c:pt>
                <c:pt idx="7">
                  <c:v>35</c:v>
                </c:pt>
                <c:pt idx="8">
                  <c:v>26</c:v>
                </c:pt>
                <c:pt idx="9">
                  <c:v>21</c:v>
                </c:pt>
                <c:pt idx="10">
                  <c:v>34</c:v>
                </c:pt>
                <c:pt idx="11">
                  <c:v>25</c:v>
                </c:pt>
                <c:pt idx="12">
                  <c:v>37</c:v>
                </c:pt>
                <c:pt idx="13">
                  <c:v>72</c:v>
                </c:pt>
                <c:pt idx="14">
                  <c:v>26</c:v>
                </c:pt>
                <c:pt idx="15">
                  <c:v>37</c:v>
                </c:pt>
                <c:pt idx="16">
                  <c:v>37</c:v>
                </c:pt>
                <c:pt idx="17">
                  <c:v>25</c:v>
                </c:pt>
                <c:pt idx="18">
                  <c:v>34</c:v>
                </c:pt>
                <c:pt idx="19">
                  <c:v>31</c:v>
                </c:pt>
                <c:pt idx="20">
                  <c:v>51</c:v>
                </c:pt>
                <c:pt idx="21">
                  <c:v>51</c:v>
                </c:pt>
                <c:pt idx="22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1039744"/>
        <c:axId val="84586496"/>
        <c:axId val="0"/>
      </c:bar3DChart>
      <c:catAx>
        <c:axId val="610397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50" b="1"/>
            </a:pPr>
            <a:endParaRPr lang="en-US"/>
          </a:p>
        </c:txPr>
        <c:crossAx val="84586496"/>
        <c:crosses val="autoZero"/>
        <c:auto val="1"/>
        <c:lblAlgn val="ctr"/>
        <c:lblOffset val="100"/>
        <c:noMultiLvlLbl val="0"/>
      </c:catAx>
      <c:valAx>
        <c:axId val="84586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103974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857478479525753"/>
          <c:y val="0.12285933777722631"/>
          <c:w val="0.76918580107556644"/>
          <c:h val="0.6452148663838857"/>
        </c:manualLayout>
      </c:layout>
      <c:bar3DChart>
        <c:barDir val="col"/>
        <c:grouping val="clustered"/>
        <c:varyColors val="0"/>
        <c:ser>
          <c:idx val="0"/>
          <c:order val="0"/>
          <c:tx>
            <c:v>Coastal Modellers</c:v>
          </c:tx>
          <c:spPr>
            <a:solidFill>
              <a:srgbClr val="FFC000"/>
            </a:solidFill>
          </c:spPr>
          <c:invertIfNegative val="0"/>
          <c:cat>
            <c:strRef>
              <c:f>'CRCSI UDEM2 Project4 Questionna'!$FD$154:$FD$162</c:f>
              <c:strCache>
                <c:ptCount val="9"/>
                <c:pt idx="0">
                  <c:v> 0.3m</c:v>
                </c:pt>
                <c:pt idx="1">
                  <c:v>1m</c:v>
                </c:pt>
                <c:pt idx="2">
                  <c:v>2m</c:v>
                </c:pt>
                <c:pt idx="3">
                  <c:v>5m</c:v>
                </c:pt>
                <c:pt idx="4">
                  <c:v>10m</c:v>
                </c:pt>
                <c:pt idx="5">
                  <c:v>10m or less</c:v>
                </c:pt>
                <c:pt idx="6">
                  <c:v>Varies with Depth</c:v>
                </c:pt>
                <c:pt idx="7">
                  <c:v>Various</c:v>
                </c:pt>
                <c:pt idx="8">
                  <c:v>No Response</c:v>
                </c:pt>
              </c:strCache>
            </c:strRef>
          </c:cat>
          <c:val>
            <c:numRef>
              <c:f>'CRCSI UDEM2 Project4 Questionna'!$FH$154:$FH$162</c:f>
              <c:numCache>
                <c:formatCode>0.00</c:formatCode>
                <c:ptCount val="9"/>
                <c:pt idx="0">
                  <c:v>2.7777777777777891E-2</c:v>
                </c:pt>
                <c:pt idx="1">
                  <c:v>0.19444444444444503</c:v>
                </c:pt>
                <c:pt idx="2">
                  <c:v>0.1388888888888889</c:v>
                </c:pt>
                <c:pt idx="3">
                  <c:v>8.3333333333333343E-2</c:v>
                </c:pt>
                <c:pt idx="4">
                  <c:v>2.7777777777777891E-2</c:v>
                </c:pt>
                <c:pt idx="5">
                  <c:v>0.1111111111111111</c:v>
                </c:pt>
                <c:pt idx="6">
                  <c:v>0</c:v>
                </c:pt>
                <c:pt idx="7">
                  <c:v>0.30555555555555558</c:v>
                </c:pt>
                <c:pt idx="8">
                  <c:v>0.1388888888888889</c:v>
                </c:pt>
              </c:numCache>
            </c:numRef>
          </c:val>
        </c:ser>
        <c:ser>
          <c:idx val="1"/>
          <c:order val="1"/>
          <c:tx>
            <c:v>Maritime Operations</c:v>
          </c:tx>
          <c:spPr>
            <a:solidFill>
              <a:srgbClr val="0070C0"/>
            </a:solidFill>
          </c:spPr>
          <c:invertIfNegative val="0"/>
          <c:cat>
            <c:strRef>
              <c:f>'CRCSI UDEM2 Project4 Questionna'!$FD$154:$FD$162</c:f>
              <c:strCache>
                <c:ptCount val="9"/>
                <c:pt idx="0">
                  <c:v> 0.3m</c:v>
                </c:pt>
                <c:pt idx="1">
                  <c:v>1m</c:v>
                </c:pt>
                <c:pt idx="2">
                  <c:v>2m</c:v>
                </c:pt>
                <c:pt idx="3">
                  <c:v>5m</c:v>
                </c:pt>
                <c:pt idx="4">
                  <c:v>10m</c:v>
                </c:pt>
                <c:pt idx="5">
                  <c:v>10m or less</c:v>
                </c:pt>
                <c:pt idx="6">
                  <c:v>Varies with Depth</c:v>
                </c:pt>
                <c:pt idx="7">
                  <c:v>Various</c:v>
                </c:pt>
                <c:pt idx="8">
                  <c:v>No Response</c:v>
                </c:pt>
              </c:strCache>
            </c:strRef>
          </c:cat>
          <c:val>
            <c:numRef>
              <c:f>'CRCSI UDEM2 Project4 Questionna'!$FI$154:$FI$162</c:f>
              <c:numCache>
                <c:formatCode>0.00</c:formatCode>
                <c:ptCount val="9"/>
                <c:pt idx="0">
                  <c:v>0</c:v>
                </c:pt>
                <c:pt idx="1">
                  <c:v>0.22222222222222221</c:v>
                </c:pt>
                <c:pt idx="2">
                  <c:v>0.1111111111111111</c:v>
                </c:pt>
                <c:pt idx="3">
                  <c:v>0</c:v>
                </c:pt>
                <c:pt idx="4">
                  <c:v>0</c:v>
                </c:pt>
                <c:pt idx="5">
                  <c:v>0.16666666666666666</c:v>
                </c:pt>
                <c:pt idx="6">
                  <c:v>0</c:v>
                </c:pt>
                <c:pt idx="7">
                  <c:v>0.22222222222222221</c:v>
                </c:pt>
                <c:pt idx="8">
                  <c:v>0.16666666666666666</c:v>
                </c:pt>
              </c:numCache>
            </c:numRef>
          </c:val>
        </c:ser>
        <c:ser>
          <c:idx val="2"/>
          <c:order val="2"/>
          <c:tx>
            <c:v>Overall</c:v>
          </c:tx>
          <c:spPr>
            <a:solidFill>
              <a:srgbClr val="7030A0"/>
            </a:solidFill>
          </c:spPr>
          <c:invertIfNegative val="0"/>
          <c:cat>
            <c:strRef>
              <c:f>'CRCSI UDEM2 Project4 Questionna'!$FD$154:$FD$162</c:f>
              <c:strCache>
                <c:ptCount val="9"/>
                <c:pt idx="0">
                  <c:v> 0.3m</c:v>
                </c:pt>
                <c:pt idx="1">
                  <c:v>1m</c:v>
                </c:pt>
                <c:pt idx="2">
                  <c:v>2m</c:v>
                </c:pt>
                <c:pt idx="3">
                  <c:v>5m</c:v>
                </c:pt>
                <c:pt idx="4">
                  <c:v>10m</c:v>
                </c:pt>
                <c:pt idx="5">
                  <c:v>10m or less</c:v>
                </c:pt>
                <c:pt idx="6">
                  <c:v>Varies with Depth</c:v>
                </c:pt>
                <c:pt idx="7">
                  <c:v>Various</c:v>
                </c:pt>
                <c:pt idx="8">
                  <c:v>No Response</c:v>
                </c:pt>
              </c:strCache>
            </c:strRef>
          </c:cat>
          <c:val>
            <c:numRef>
              <c:f>'CRCSI UDEM2 Project4 Questionna'!$FJ$154:$FJ$162</c:f>
              <c:numCache>
                <c:formatCode>0.00</c:formatCode>
                <c:ptCount val="9"/>
                <c:pt idx="0">
                  <c:v>9.3457943925234037E-3</c:v>
                </c:pt>
                <c:pt idx="1">
                  <c:v>0.15887850467289721</c:v>
                </c:pt>
                <c:pt idx="2">
                  <c:v>0.14018691588785046</c:v>
                </c:pt>
                <c:pt idx="3">
                  <c:v>6.5420560747663559E-2</c:v>
                </c:pt>
                <c:pt idx="4">
                  <c:v>2.8037383177570183E-2</c:v>
                </c:pt>
                <c:pt idx="5">
                  <c:v>0.15887850467289721</c:v>
                </c:pt>
                <c:pt idx="6">
                  <c:v>1.8691588785046741E-2</c:v>
                </c:pt>
                <c:pt idx="7">
                  <c:v>0.17757009345794394</c:v>
                </c:pt>
                <c:pt idx="8">
                  <c:v>0.20560747663551387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4928896"/>
        <c:axId val="94930432"/>
        <c:axId val="0"/>
      </c:bar3DChart>
      <c:catAx>
        <c:axId val="94928896"/>
        <c:scaling>
          <c:orientation val="minMax"/>
        </c:scaling>
        <c:delete val="0"/>
        <c:axPos val="b"/>
        <c:majorTickMark val="out"/>
        <c:minorTickMark val="none"/>
        <c:tickLblPos val="nextTo"/>
        <c:crossAx val="94930432"/>
        <c:crosses val="autoZero"/>
        <c:auto val="1"/>
        <c:lblAlgn val="ctr"/>
        <c:lblOffset val="100"/>
        <c:noMultiLvlLbl val="0"/>
      </c:catAx>
      <c:valAx>
        <c:axId val="949304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AU"/>
                  <a:t>Percentageof Respondents</a:t>
                </a:r>
              </a:p>
            </c:rich>
          </c:tx>
          <c:layout>
            <c:manualLayout>
              <c:xMode val="edge"/>
              <c:yMode val="edge"/>
              <c:x val="9.6076564409510058E-3"/>
              <c:y val="0.23362157291165128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crossAx val="9492889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974885184770315"/>
          <c:y val="0.11360122204460936"/>
          <c:w val="0.73268682230790472"/>
          <c:h val="0.6465021836453182"/>
        </c:manualLayout>
      </c:layout>
      <c:bar3DChart>
        <c:barDir val="col"/>
        <c:grouping val="clustered"/>
        <c:varyColors val="0"/>
        <c:ser>
          <c:idx val="0"/>
          <c:order val="0"/>
          <c:tx>
            <c:v>Coastal Modellers</c:v>
          </c:tx>
          <c:spPr>
            <a:solidFill>
              <a:srgbClr val="FFC000"/>
            </a:solidFill>
          </c:spPr>
          <c:invertIfNegative val="0"/>
          <c:cat>
            <c:strRef>
              <c:f>'CRCSI UDEM2 Project4 Questionna'!$FD$172:$FD$183</c:f>
              <c:strCache>
                <c:ptCount val="12"/>
                <c:pt idx="0">
                  <c:v>0.05m</c:v>
                </c:pt>
                <c:pt idx="1">
                  <c:v>Better than 50cm</c:v>
                </c:pt>
                <c:pt idx="2">
                  <c:v>50cm</c:v>
                </c:pt>
                <c:pt idx="3">
                  <c:v>1m</c:v>
                </c:pt>
                <c:pt idx="4">
                  <c:v>5m</c:v>
                </c:pt>
                <c:pt idx="5">
                  <c:v>All types</c:v>
                </c:pt>
                <c:pt idx="6">
                  <c:v>IHO Special Order</c:v>
                </c:pt>
                <c:pt idx="7">
                  <c:v>IHO Order 1a</c:v>
                </c:pt>
                <c:pt idx="8">
                  <c:v>IHO Order 1B</c:v>
                </c:pt>
                <c:pt idx="9">
                  <c:v>Project Dependant</c:v>
                </c:pt>
                <c:pt idx="10">
                  <c:v>Variable</c:v>
                </c:pt>
                <c:pt idx="11">
                  <c:v>No Response</c:v>
                </c:pt>
              </c:strCache>
            </c:strRef>
          </c:cat>
          <c:val>
            <c:numRef>
              <c:f>'CRCSI UDEM2 Project4 Questionna'!$FH$172:$FH$183</c:f>
              <c:numCache>
                <c:formatCode>0.00</c:formatCode>
                <c:ptCount val="12"/>
                <c:pt idx="0">
                  <c:v>2.7777777777777891E-2</c:v>
                </c:pt>
                <c:pt idx="1">
                  <c:v>0.30555555555555558</c:v>
                </c:pt>
                <c:pt idx="2">
                  <c:v>2.7777777777777891E-2</c:v>
                </c:pt>
                <c:pt idx="3">
                  <c:v>2.7777777777777891E-2</c:v>
                </c:pt>
                <c:pt idx="4">
                  <c:v>0</c:v>
                </c:pt>
                <c:pt idx="5">
                  <c:v>0</c:v>
                </c:pt>
                <c:pt idx="6">
                  <c:v>8.3333333333333343E-2</c:v>
                </c:pt>
                <c:pt idx="7">
                  <c:v>8.3333333333333343E-2</c:v>
                </c:pt>
                <c:pt idx="8">
                  <c:v>5.5555555555555455E-2</c:v>
                </c:pt>
                <c:pt idx="9">
                  <c:v>2.7777777777777891E-2</c:v>
                </c:pt>
                <c:pt idx="10">
                  <c:v>2.7777777777777891E-2</c:v>
                </c:pt>
                <c:pt idx="11">
                  <c:v>0.3611111111111111</c:v>
                </c:pt>
              </c:numCache>
            </c:numRef>
          </c:val>
        </c:ser>
        <c:ser>
          <c:idx val="1"/>
          <c:order val="1"/>
          <c:tx>
            <c:v>Maritime Operations</c:v>
          </c:tx>
          <c:spPr>
            <a:solidFill>
              <a:srgbClr val="0070C0"/>
            </a:solidFill>
          </c:spPr>
          <c:invertIfNegative val="0"/>
          <c:cat>
            <c:strRef>
              <c:f>'CRCSI UDEM2 Project4 Questionna'!$FD$172:$FD$183</c:f>
              <c:strCache>
                <c:ptCount val="12"/>
                <c:pt idx="0">
                  <c:v>0.05m</c:v>
                </c:pt>
                <c:pt idx="1">
                  <c:v>Better than 50cm</c:v>
                </c:pt>
                <c:pt idx="2">
                  <c:v>50cm</c:v>
                </c:pt>
                <c:pt idx="3">
                  <c:v>1m</c:v>
                </c:pt>
                <c:pt idx="4">
                  <c:v>5m</c:v>
                </c:pt>
                <c:pt idx="5">
                  <c:v>All types</c:v>
                </c:pt>
                <c:pt idx="6">
                  <c:v>IHO Special Order</c:v>
                </c:pt>
                <c:pt idx="7">
                  <c:v>IHO Order 1a</c:v>
                </c:pt>
                <c:pt idx="8">
                  <c:v>IHO Order 1B</c:v>
                </c:pt>
                <c:pt idx="9">
                  <c:v>Project Dependant</c:v>
                </c:pt>
                <c:pt idx="10">
                  <c:v>Variable</c:v>
                </c:pt>
                <c:pt idx="11">
                  <c:v>No Response</c:v>
                </c:pt>
              </c:strCache>
            </c:strRef>
          </c:cat>
          <c:val>
            <c:numRef>
              <c:f>'CRCSI UDEM2 Project4 Questionna'!$FI$172:$FI$183</c:f>
              <c:numCache>
                <c:formatCode>0.00</c:formatCode>
                <c:ptCount val="12"/>
                <c:pt idx="0">
                  <c:v>0</c:v>
                </c:pt>
                <c:pt idx="1">
                  <c:v>0.16666666666666666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0.33333333333333331</c:v>
                </c:pt>
                <c:pt idx="7">
                  <c:v>0.22222222222222221</c:v>
                </c:pt>
                <c:pt idx="8">
                  <c:v>0.16666666666666666</c:v>
                </c:pt>
                <c:pt idx="9">
                  <c:v>0</c:v>
                </c:pt>
                <c:pt idx="10">
                  <c:v>0</c:v>
                </c:pt>
                <c:pt idx="11">
                  <c:v>0.1111111111111111</c:v>
                </c:pt>
              </c:numCache>
            </c:numRef>
          </c:val>
        </c:ser>
        <c:ser>
          <c:idx val="2"/>
          <c:order val="2"/>
          <c:tx>
            <c:v>Overall</c:v>
          </c:tx>
          <c:spPr>
            <a:solidFill>
              <a:srgbClr val="7030A0"/>
            </a:solidFill>
          </c:spPr>
          <c:invertIfNegative val="0"/>
          <c:cat>
            <c:strRef>
              <c:f>'CRCSI UDEM2 Project4 Questionna'!$FD$172:$FD$183</c:f>
              <c:strCache>
                <c:ptCount val="12"/>
                <c:pt idx="0">
                  <c:v>0.05m</c:v>
                </c:pt>
                <c:pt idx="1">
                  <c:v>Better than 50cm</c:v>
                </c:pt>
                <c:pt idx="2">
                  <c:v>50cm</c:v>
                </c:pt>
                <c:pt idx="3">
                  <c:v>1m</c:v>
                </c:pt>
                <c:pt idx="4">
                  <c:v>5m</c:v>
                </c:pt>
                <c:pt idx="5">
                  <c:v>All types</c:v>
                </c:pt>
                <c:pt idx="6">
                  <c:v>IHO Special Order</c:v>
                </c:pt>
                <c:pt idx="7">
                  <c:v>IHO Order 1a</c:v>
                </c:pt>
                <c:pt idx="8">
                  <c:v>IHO Order 1B</c:v>
                </c:pt>
                <c:pt idx="9">
                  <c:v>Project Dependant</c:v>
                </c:pt>
                <c:pt idx="10">
                  <c:v>Variable</c:v>
                </c:pt>
                <c:pt idx="11">
                  <c:v>No Response</c:v>
                </c:pt>
              </c:strCache>
            </c:strRef>
          </c:cat>
          <c:val>
            <c:numRef>
              <c:f>'CRCSI UDEM2 Project4 Questionna'!$FJ$172:$FJ$183</c:f>
              <c:numCache>
                <c:formatCode>0.00</c:formatCode>
                <c:ptCount val="12"/>
                <c:pt idx="0">
                  <c:v>9.3457943925234037E-3</c:v>
                </c:pt>
                <c:pt idx="1">
                  <c:v>0.23364485981308411</c:v>
                </c:pt>
                <c:pt idx="2">
                  <c:v>6.5420560747663559E-2</c:v>
                </c:pt>
                <c:pt idx="3">
                  <c:v>2.8037383177570183E-2</c:v>
                </c:pt>
                <c:pt idx="4">
                  <c:v>1.8691588785046741E-2</c:v>
                </c:pt>
                <c:pt idx="5">
                  <c:v>9.3457943925234037E-3</c:v>
                </c:pt>
                <c:pt idx="6">
                  <c:v>0.10280373831775701</c:v>
                </c:pt>
                <c:pt idx="7">
                  <c:v>7.4766355140187049E-2</c:v>
                </c:pt>
                <c:pt idx="8">
                  <c:v>6.5420560747663559E-2</c:v>
                </c:pt>
                <c:pt idx="9">
                  <c:v>9.3457943925234037E-3</c:v>
                </c:pt>
                <c:pt idx="10">
                  <c:v>1.8691588785046741E-2</c:v>
                </c:pt>
                <c:pt idx="11">
                  <c:v>0.34579439252336425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5377920"/>
        <c:axId val="35379456"/>
        <c:axId val="0"/>
      </c:bar3DChart>
      <c:catAx>
        <c:axId val="35377920"/>
        <c:scaling>
          <c:orientation val="minMax"/>
        </c:scaling>
        <c:delete val="0"/>
        <c:axPos val="b"/>
        <c:majorTickMark val="out"/>
        <c:minorTickMark val="none"/>
        <c:tickLblPos val="nextTo"/>
        <c:crossAx val="35379456"/>
        <c:crosses val="autoZero"/>
        <c:auto val="1"/>
        <c:lblAlgn val="ctr"/>
        <c:lblOffset val="100"/>
        <c:noMultiLvlLbl val="0"/>
      </c:catAx>
      <c:valAx>
        <c:axId val="3537945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AU"/>
                  <a:t>Percentageof Respondents</a:t>
                </a:r>
              </a:p>
            </c:rich>
          </c:tx>
          <c:layout>
            <c:manualLayout>
              <c:xMode val="edge"/>
              <c:yMode val="edge"/>
              <c:x val="1.0309702957900178E-2"/>
              <c:y val="0.25028319199095983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crossAx val="353779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4765762799194622"/>
          <c:y val="0.16816972188489646"/>
          <c:w val="0.14991103157580404"/>
          <c:h val="0.53623670201647411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1420291213598514E-2"/>
          <c:y val="4.0942711248594124E-2"/>
          <c:w val="0.91284855018122735"/>
          <c:h val="0.85200323373710463"/>
        </c:manualLayout>
      </c:layout>
      <c:bar3DChart>
        <c:barDir val="col"/>
        <c:grouping val="stacked"/>
        <c:varyColors val="0"/>
        <c:ser>
          <c:idx val="0"/>
          <c:order val="0"/>
          <c:invertIfNegative val="0"/>
          <c:cat>
            <c:strRef>
              <c:f>'CRCSI UDEM2 Project4 Questionna'!$HD$121:$HI$121</c:f>
              <c:strCache>
                <c:ptCount val="6"/>
                <c:pt idx="0">
                  <c:v>Vertical Datums</c:v>
                </c:pt>
                <c:pt idx="1">
                  <c:v>Data Resolutions</c:v>
                </c:pt>
                <c:pt idx="2">
                  <c:v>Data Formats</c:v>
                </c:pt>
                <c:pt idx="3">
                  <c:v>Different Times of Capture</c:v>
                </c:pt>
                <c:pt idx="4">
                  <c:v>Combining Metadata</c:v>
                </c:pt>
                <c:pt idx="5">
                  <c:v>No Recognised Challenges</c:v>
                </c:pt>
              </c:strCache>
            </c:strRef>
          </c:cat>
          <c:val>
            <c:numRef>
              <c:f>'CRCSI UDEM2 Project4 Questionna'!$HD$122:$HI$122</c:f>
              <c:numCache>
                <c:formatCode>General</c:formatCode>
                <c:ptCount val="6"/>
                <c:pt idx="0">
                  <c:v>52</c:v>
                </c:pt>
                <c:pt idx="1">
                  <c:v>56</c:v>
                </c:pt>
                <c:pt idx="2">
                  <c:v>37</c:v>
                </c:pt>
                <c:pt idx="3">
                  <c:v>29</c:v>
                </c:pt>
                <c:pt idx="4">
                  <c:v>16</c:v>
                </c:pt>
                <c:pt idx="5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0619904"/>
        <c:axId val="50621440"/>
        <c:axId val="0"/>
      </c:bar3DChart>
      <c:catAx>
        <c:axId val="506199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50621440"/>
        <c:crosses val="autoZero"/>
        <c:auto val="1"/>
        <c:lblAlgn val="ctr"/>
        <c:lblOffset val="100"/>
        <c:noMultiLvlLbl val="0"/>
      </c:catAx>
      <c:valAx>
        <c:axId val="50621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506199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0.17544</cdr:x>
      <cdr:y>0.01225</cdr:y>
    </cdr:from>
    <cdr:to>
      <cdr:x>1</cdr:x>
      <cdr:y>0.08266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03337" y="72008"/>
          <a:ext cx="7065615" cy="4138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r>
            <a:rPr lang="en-AU" sz="1100" u="sng" dirty="0" smtClean="0">
              <a:solidFill>
                <a:schemeClr val="bg1"/>
              </a:solidFill>
            </a:rPr>
            <a:t>Note:</a:t>
          </a:r>
          <a:r>
            <a:rPr lang="en-AU" sz="1100" dirty="0" smtClean="0">
              <a:solidFill>
                <a:schemeClr val="bg1"/>
              </a:solidFill>
            </a:rPr>
            <a:t> Shows average score, ranking each issue between 1 to 5 in importance from a national perspective</a:t>
          </a:r>
          <a:endParaRPr lang="en-AU" sz="11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0.10084</cdr:x>
      <cdr:y>0.90664</cdr:y>
    </cdr:from>
    <cdr:to>
      <cdr:x>0.93418</cdr:x>
      <cdr:y>0.9622</cdr:y>
    </cdr:to>
    <cdr:sp macro="" textlink="">
      <cdr:nvSpPr>
        <cdr:cNvPr id="12" name="Rectangle 11"/>
        <cdr:cNvSpPr/>
      </cdr:nvSpPr>
      <cdr:spPr>
        <a:xfrm xmlns:a="http://schemas.openxmlformats.org/drawingml/2006/main">
          <a:off x="864096" y="5328592"/>
          <a:ext cx="7140851" cy="326541"/>
        </a:xfrm>
        <a:prstGeom xmlns:a="http://schemas.openxmlformats.org/drawingml/2006/main" prst="rect">
          <a:avLst/>
        </a:prstGeom>
        <a:gradFill xmlns:a="http://schemas.openxmlformats.org/drawingml/2006/main">
          <a:gsLst>
            <a:gs pos="100000">
              <a:schemeClr val="bg1"/>
            </a:gs>
            <a:gs pos="65000">
              <a:srgbClr val="8064A2">
                <a:lumMod val="75000"/>
              </a:srgbClr>
            </a:gs>
            <a:gs pos="45000">
              <a:sysClr val="window" lastClr="FFFFFF"/>
            </a:gs>
            <a:gs pos="26000">
              <a:srgbClr val="8064A2">
                <a:lumMod val="75000"/>
              </a:srgbClr>
            </a:gs>
            <a:gs pos="0">
              <a:sysClr val="window" lastClr="FFFFFF"/>
            </a:gs>
          </a:gsLst>
          <a:lin ang="10800000" scaled="0"/>
        </a:gradFill>
        <a:ln xmlns:a="http://schemas.openxmlformats.org/drawingml/2006/main" w="3175" cap="flat" cmpd="sng" algn="ctr">
          <a:solidFill>
            <a:srgbClr val="8064A2">
              <a:lumMod val="75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Arial"/>
            </a:defRPr>
          </a:lvl1pPr>
          <a:lvl2pPr marL="457200" indent="0">
            <a:defRPr sz="1100">
              <a:solidFill>
                <a:sysClr val="window" lastClr="FFFFFF"/>
              </a:solidFill>
              <a:latin typeface="Arial"/>
            </a:defRPr>
          </a:lvl2pPr>
          <a:lvl3pPr marL="914400" indent="0">
            <a:defRPr sz="1100">
              <a:solidFill>
                <a:sysClr val="window" lastClr="FFFFFF"/>
              </a:solidFill>
              <a:latin typeface="Arial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Arial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Arial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Arial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Arial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Arial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Arial"/>
            </a:defRPr>
          </a:lvl9pPr>
        </a:lstStyle>
        <a:p xmlns:a="http://schemas.openxmlformats.org/drawingml/2006/main">
          <a:r>
            <a:rPr lang="en-US" sz="1200" dirty="0" smtClean="0">
              <a:solidFill>
                <a:sysClr val="windowText" lastClr="000000"/>
              </a:solidFill>
            </a:rPr>
            <a:t>  	</a:t>
          </a:r>
          <a:r>
            <a:rPr lang="en-US" sz="1000" dirty="0" smtClean="0">
              <a:solidFill>
                <a:sysClr val="windowText" lastClr="000000"/>
              </a:solidFill>
            </a:rPr>
            <a:t>Acquisition		                    Cooperation		         Datasets</a:t>
          </a:r>
          <a:endParaRPr lang="en-US" sz="1000" dirty="0">
            <a:solidFill>
              <a:sysClr val="windowText" lastClr="00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0.07875</cdr:x>
      <cdr:y>0.93674</cdr:y>
    </cdr:from>
    <cdr:to>
      <cdr:x>0.94444</cdr:x>
      <cdr:y>1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648072" y="4924052"/>
          <a:ext cx="7124291" cy="332532"/>
        </a:xfrm>
        <a:prstGeom xmlns:a="http://schemas.openxmlformats.org/drawingml/2006/main" prst="rect">
          <a:avLst/>
        </a:prstGeom>
        <a:gradFill xmlns:a="http://schemas.openxmlformats.org/drawingml/2006/main">
          <a:gsLst>
            <a:gs pos="100000">
              <a:sysClr val="window" lastClr="FFFFFF"/>
            </a:gs>
            <a:gs pos="90000">
              <a:sysClr val="window" lastClr="FFFFFF"/>
            </a:gs>
            <a:gs pos="81000">
              <a:srgbClr val="8064A2">
                <a:lumMod val="75000"/>
              </a:srgbClr>
            </a:gs>
            <a:gs pos="71000">
              <a:sysClr val="window" lastClr="FFFFFF"/>
            </a:gs>
            <a:gs pos="61000">
              <a:srgbClr val="8064A2">
                <a:lumMod val="75000"/>
              </a:srgbClr>
            </a:gs>
            <a:gs pos="47000">
              <a:sysClr val="window" lastClr="FFFFFF"/>
            </a:gs>
            <a:gs pos="35000">
              <a:srgbClr val="8064A2">
                <a:lumMod val="75000"/>
              </a:srgbClr>
            </a:gs>
            <a:gs pos="0">
              <a:sysClr val="window" lastClr="FFFFFF"/>
            </a:gs>
          </a:gsLst>
          <a:lin ang="10800000" scaled="0"/>
        </a:gradFill>
        <a:ln xmlns:a="http://schemas.openxmlformats.org/drawingml/2006/main" w="3175" cap="flat" cmpd="sng" algn="ctr">
          <a:solidFill>
            <a:srgbClr val="8064A2">
              <a:lumMod val="75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Arial"/>
            </a:defRPr>
          </a:lvl1pPr>
          <a:lvl2pPr marL="457200" indent="0">
            <a:defRPr sz="1100">
              <a:solidFill>
                <a:sysClr val="window" lastClr="FFFFFF"/>
              </a:solidFill>
              <a:latin typeface="Arial"/>
            </a:defRPr>
          </a:lvl2pPr>
          <a:lvl3pPr marL="914400" indent="0">
            <a:defRPr sz="1100">
              <a:solidFill>
                <a:sysClr val="window" lastClr="FFFFFF"/>
              </a:solidFill>
              <a:latin typeface="Arial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Arial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Arial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Arial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Arial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Arial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Arial"/>
            </a:defRPr>
          </a:lvl9pPr>
        </a:lstStyle>
        <a:p xmlns:a="http://schemas.openxmlformats.org/drawingml/2006/main">
          <a:pPr algn="l"/>
          <a:r>
            <a:rPr lang="en-US" sz="800" b="1" dirty="0">
              <a:solidFill>
                <a:sysClr val="windowText" lastClr="000000"/>
              </a:solidFill>
            </a:rPr>
            <a:t>   </a:t>
          </a:r>
          <a:r>
            <a:rPr lang="en-US" sz="800" b="1" dirty="0" smtClean="0">
              <a:solidFill>
                <a:sysClr val="windowText" lastClr="000000"/>
              </a:solidFill>
            </a:rPr>
            <a:t>             Maritime</a:t>
          </a:r>
          <a:r>
            <a:rPr lang="en-US" sz="800" b="1" baseline="0" dirty="0" smtClean="0">
              <a:solidFill>
                <a:sysClr val="windowText" lastClr="000000"/>
              </a:solidFill>
            </a:rPr>
            <a:t> </a:t>
          </a:r>
          <a:r>
            <a:rPr lang="en-US" sz="800" b="1" baseline="0" dirty="0">
              <a:solidFill>
                <a:sysClr val="windowText" lastClr="000000"/>
              </a:solidFill>
            </a:rPr>
            <a:t>	</a:t>
          </a:r>
          <a:r>
            <a:rPr lang="en-US" sz="800" b="1" baseline="0" dirty="0" smtClean="0">
              <a:solidFill>
                <a:sysClr val="windowText" lastClr="000000"/>
              </a:solidFill>
            </a:rPr>
            <a:t> </a:t>
          </a:r>
          <a:r>
            <a:rPr lang="en-US" sz="800" b="1" dirty="0" smtClean="0">
              <a:solidFill>
                <a:sysClr val="windowText" lastClr="000000"/>
              </a:solidFill>
            </a:rPr>
            <a:t>                      </a:t>
          </a:r>
          <a:r>
            <a:rPr lang="en-US" sz="800" b="1" baseline="0" dirty="0" smtClean="0">
              <a:solidFill>
                <a:sysClr val="windowText" lastClr="000000"/>
              </a:solidFill>
            </a:rPr>
            <a:t>Coastal </a:t>
          </a:r>
          <a:r>
            <a:rPr lang="en-US" sz="800" b="1" baseline="0" dirty="0">
              <a:solidFill>
                <a:sysClr val="windowText" lastClr="000000"/>
              </a:solidFill>
            </a:rPr>
            <a:t>Zone	               </a:t>
          </a:r>
          <a:r>
            <a:rPr lang="en-US" sz="800" b="1" baseline="0" dirty="0" smtClean="0">
              <a:solidFill>
                <a:sysClr val="windowText" lastClr="000000"/>
              </a:solidFill>
            </a:rPr>
            <a:t>       </a:t>
          </a:r>
          <a:r>
            <a:rPr lang="en-US" sz="800" b="1" baseline="0" dirty="0">
              <a:solidFill>
                <a:sysClr val="windowText" lastClr="000000"/>
              </a:solidFill>
            </a:rPr>
            <a:t>Spatial                                </a:t>
          </a:r>
          <a:r>
            <a:rPr lang="en-US" sz="800" b="1" baseline="0" dirty="0" smtClean="0">
              <a:solidFill>
                <a:sysClr val="windowText" lastClr="000000"/>
              </a:solidFill>
            </a:rPr>
            <a:t>                        Mapping </a:t>
          </a:r>
          <a:r>
            <a:rPr lang="en-US" sz="800" b="1" baseline="0" dirty="0">
              <a:solidFill>
                <a:sysClr val="windowText" lastClr="000000"/>
              </a:solidFill>
            </a:rPr>
            <a:t>and	</a:t>
          </a:r>
        </a:p>
        <a:p xmlns:a="http://schemas.openxmlformats.org/drawingml/2006/main">
          <a:pPr algn="l"/>
          <a:r>
            <a:rPr lang="en-US" sz="800" b="1" baseline="0" dirty="0">
              <a:solidFill>
                <a:sysClr val="windowText" lastClr="000000"/>
              </a:solidFill>
            </a:rPr>
            <a:t> </a:t>
          </a:r>
          <a:r>
            <a:rPr lang="en-US" sz="800" b="1" baseline="0" dirty="0" smtClean="0">
              <a:solidFill>
                <a:sysClr val="windowText" lastClr="000000"/>
              </a:solidFill>
            </a:rPr>
            <a:t>             Operations</a:t>
          </a:r>
          <a:r>
            <a:rPr lang="en-US" sz="800" b="1" dirty="0">
              <a:solidFill>
                <a:sysClr val="windowText" lastClr="000000"/>
              </a:solidFill>
            </a:rPr>
            <a:t> </a:t>
          </a:r>
          <a:r>
            <a:rPr lang="en-US" sz="800" b="1" dirty="0" smtClean="0">
              <a:solidFill>
                <a:sysClr val="windowText" lastClr="000000"/>
              </a:solidFill>
            </a:rPr>
            <a:t>                     </a:t>
          </a:r>
          <a:r>
            <a:rPr lang="en-US" sz="800" b="1" baseline="0" dirty="0" smtClean="0">
              <a:solidFill>
                <a:sysClr val="windowText" lastClr="000000"/>
              </a:solidFill>
            </a:rPr>
            <a:t>Management</a:t>
          </a:r>
          <a:r>
            <a:rPr lang="en-US" sz="800" b="1" baseline="0" dirty="0">
              <a:solidFill>
                <a:sysClr val="windowText" lastClr="000000"/>
              </a:solidFill>
            </a:rPr>
            <a:t>	                </a:t>
          </a:r>
          <a:r>
            <a:rPr lang="en-US" sz="800" b="1" baseline="0" dirty="0" smtClean="0">
              <a:solidFill>
                <a:sysClr val="windowText" lastClr="000000"/>
              </a:solidFill>
            </a:rPr>
            <a:t>     </a:t>
          </a:r>
          <a:r>
            <a:rPr lang="en-US" sz="800" b="1" baseline="0" dirty="0">
              <a:solidFill>
                <a:sysClr val="windowText" lastClr="000000"/>
              </a:solidFill>
            </a:rPr>
            <a:t>Services                                 </a:t>
          </a:r>
          <a:r>
            <a:rPr lang="en-US" sz="800" b="1" baseline="0" dirty="0" smtClean="0">
              <a:solidFill>
                <a:sysClr val="windowText" lastClr="000000"/>
              </a:solidFill>
            </a:rPr>
            <a:t>                        Modelling</a:t>
          </a:r>
          <a:endParaRPr lang="en-US" sz="8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</cdr:x>
      <cdr:y>0.93151</cdr:y>
    </cdr:from>
    <cdr:to>
      <cdr:x>0.11758</cdr:x>
      <cdr:y>0.98465</cdr:y>
    </cdr:to>
    <cdr:sp macro="" textlink="">
      <cdr:nvSpPr>
        <cdr:cNvPr id="5" name="TextBox 2"/>
        <cdr:cNvSpPr txBox="1"/>
      </cdr:nvSpPr>
      <cdr:spPr>
        <a:xfrm xmlns:a="http://schemas.openxmlformats.org/drawingml/2006/main">
          <a:off x="-395536" y="4896544"/>
          <a:ext cx="967636" cy="2793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r>
            <a:rPr lang="en-AU" sz="800" b="1" dirty="0" smtClean="0"/>
            <a:t>Groupings</a:t>
          </a:r>
          <a:endParaRPr lang="en-AU" sz="8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0.125</cdr:x>
      <cdr:y>0.03067</cdr:y>
    </cdr:from>
    <cdr:to>
      <cdr:x>0.85065</cdr:x>
      <cdr:y>0.14178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76064" y="99392"/>
          <a:ext cx="3344167" cy="360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pPr algn="ctr"/>
          <a:r>
            <a:rPr lang="en-AU" sz="2000" b="1" dirty="0" smtClean="0">
              <a:solidFill>
                <a:schemeClr val="bg1"/>
              </a:solidFill>
            </a:rPr>
            <a:t>Point Spacing/Resolution</a:t>
          </a:r>
          <a:endParaRPr lang="en-AU" sz="2000" b="1" dirty="0">
            <a:solidFill>
              <a:schemeClr val="bg1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0.1301</cdr:x>
      <cdr:y>0.02241</cdr:y>
    </cdr:from>
    <cdr:to>
      <cdr:x>0.88533</cdr:x>
      <cdr:y>0.14464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76064" y="72007"/>
          <a:ext cx="3344166" cy="3927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pPr algn="ctr"/>
          <a:r>
            <a:rPr lang="en-AU" sz="2000" b="1" dirty="0" smtClean="0">
              <a:solidFill>
                <a:schemeClr val="bg1"/>
              </a:solidFill>
            </a:rPr>
            <a:t>Vertical Accuracy</a:t>
          </a:r>
          <a:endParaRPr lang="en-AU" sz="2000" b="1" dirty="0">
            <a:solidFill>
              <a:schemeClr val="bg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600" y="744538"/>
            <a:ext cx="3968750" cy="29765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1638" y="4025900"/>
            <a:ext cx="5994400" cy="515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7884230-34D9-4471-9399-5E5375172E0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8390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Phone:</a:t>
            </a:r>
            <a:r>
              <a:rPr lang="en-AU" b="0"/>
              <a:t> +61 2 6249 9111</a:t>
            </a:r>
          </a:p>
          <a:p>
            <a:r>
              <a:rPr lang="en-AU"/>
              <a:t>Web:</a:t>
            </a:r>
            <a:r>
              <a:rPr lang="en-AU" b="0"/>
              <a:t> www.ga.gov.au</a:t>
            </a:r>
          </a:p>
          <a:p>
            <a:r>
              <a:rPr lang="en-AU"/>
              <a:t>Email:</a:t>
            </a:r>
            <a:r>
              <a:rPr lang="en-AU" b="0"/>
              <a:t> feedback@ga.gov.au</a:t>
            </a:r>
          </a:p>
          <a:p>
            <a:r>
              <a:rPr lang="en-AU"/>
              <a:t>Address:</a:t>
            </a:r>
            <a:r>
              <a:rPr lang="en-AU" b="0"/>
              <a:t> Cnr Jerrabomberra Avenue and Hindmarsh Drive, Symonston ACT 2609</a:t>
            </a:r>
          </a:p>
          <a:p>
            <a:r>
              <a:rPr lang="en-AU"/>
              <a:t>Postal Address:</a:t>
            </a:r>
            <a:r>
              <a:rPr lang="en-AU" b="0"/>
              <a:t> GPO Box 378, Canberra ACT 2601</a:t>
            </a:r>
          </a:p>
        </p:txBody>
      </p:sp>
    </p:spTree>
    <p:extLst>
      <p:ext uri="{BB962C8B-B14F-4D97-AF65-F5344CB8AC3E}">
        <p14:creationId xmlns:p14="http://schemas.microsoft.com/office/powerpoint/2010/main" val="707940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4363" y="1860550"/>
            <a:ext cx="7916862" cy="549275"/>
          </a:xfrm>
        </p:spPr>
        <p:txBody>
          <a:bodyPr lIns="90000" tIns="46800" rIns="90000" bIns="46800"/>
          <a:lstStyle>
            <a:lvl1pPr>
              <a:defRPr sz="3000">
                <a:solidFill>
                  <a:srgbClr val="4D4D4D"/>
                </a:solidFill>
              </a:defRPr>
            </a:lvl1pPr>
          </a:lstStyle>
          <a:p>
            <a:pPr lvl="0"/>
            <a:r>
              <a:rPr lang="en-AU" noProof="0" smtClean="0"/>
              <a:t>Click to edit Master Title style</a:t>
            </a:r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482850"/>
            <a:ext cx="7916862" cy="396875"/>
          </a:xfrm>
        </p:spPr>
        <p:txBody>
          <a:bodyPr lIns="90000" tIns="46800" rIns="90000" bIns="46800">
            <a:sp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AU" noProof="0" smtClean="0"/>
              <a:t>Click to edit Master Author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87062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2580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409825"/>
            <a:ext cx="8229600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1860550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635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5084763"/>
            <a:ext cx="8208962" cy="164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1" hangingPunct="1">
              <a:lnSpc>
                <a:spcPct val="80000"/>
              </a:lnSpc>
              <a:spcBef>
                <a:spcPct val="50000"/>
              </a:spcBef>
              <a:defRPr sz="1700" b="1">
                <a:solidFill>
                  <a:srgbClr val="4D4D4D"/>
                </a:solidFill>
              </a:defRPr>
            </a:lvl1pPr>
          </a:lstStyle>
          <a:p>
            <a:r>
              <a:rPr lang="en-AU"/>
              <a:t>Phone:</a:t>
            </a:r>
            <a:r>
              <a:rPr lang="en-AU" b="0"/>
              <a:t> +61 2 6249 9111</a:t>
            </a:r>
          </a:p>
          <a:p>
            <a:r>
              <a:rPr lang="en-AU"/>
              <a:t>Web:</a:t>
            </a:r>
            <a:r>
              <a:rPr lang="en-AU" b="0"/>
              <a:t> www.ga.gov.au</a:t>
            </a:r>
          </a:p>
          <a:p>
            <a:r>
              <a:rPr lang="en-AU"/>
              <a:t>Email:</a:t>
            </a:r>
            <a:r>
              <a:rPr lang="en-AU" b="0"/>
              <a:t> feedback@ga.gov.au</a:t>
            </a:r>
          </a:p>
          <a:p>
            <a:r>
              <a:rPr lang="en-AU"/>
              <a:t>Address:</a:t>
            </a:r>
            <a:r>
              <a:rPr lang="en-AU" b="0"/>
              <a:t> Cnr Jerrabomberra Avenue and Hindmarsh Drive, Symonston ACT 2609</a:t>
            </a:r>
          </a:p>
          <a:p>
            <a:r>
              <a:rPr lang="en-AU"/>
              <a:t>Postal Address:</a:t>
            </a:r>
            <a:r>
              <a:rPr lang="en-AU" b="0"/>
              <a:t> GPO Box 378, Canberra ACT 2601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1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50000"/>
        </a:spcBef>
        <a:spcAft>
          <a:spcPct val="0"/>
        </a:spcAft>
        <a:defRPr sz="2200">
          <a:solidFill>
            <a:srgbClr val="4D4D4D"/>
          </a:solidFill>
          <a:latin typeface="+mn-lt"/>
          <a:ea typeface="+mn-ea"/>
          <a:cs typeface="+mn-cs"/>
        </a:defRPr>
      </a:lvl1pPr>
      <a:lvl2pPr marL="447675" indent="-268288" algn="l" rtl="0" eaLnBrk="1" fontAlgn="base" hangingPunct="1">
        <a:spcBef>
          <a:spcPct val="50000"/>
        </a:spcBef>
        <a:spcAft>
          <a:spcPct val="0"/>
        </a:spcAft>
        <a:buChar char="•"/>
        <a:defRPr sz="2200">
          <a:solidFill>
            <a:srgbClr val="4D4D4D"/>
          </a:solidFill>
          <a:latin typeface="+mn-lt"/>
        </a:defRPr>
      </a:lvl2pPr>
      <a:lvl3pPr marL="895350" indent="-265113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3pPr>
      <a:lvl4pPr marL="1344613" indent="-268288" algn="l" rtl="0" eaLnBrk="1" fontAlgn="base" hangingPunct="1">
        <a:spcBef>
          <a:spcPct val="25000"/>
        </a:spcBef>
        <a:spcAft>
          <a:spcPct val="0"/>
        </a:spcAft>
        <a:buChar char="•"/>
        <a:defRPr sz="2000">
          <a:solidFill>
            <a:srgbClr val="4D4D4D"/>
          </a:solidFill>
          <a:latin typeface="+mn-lt"/>
        </a:defRPr>
      </a:lvl4pPr>
      <a:lvl5pPr marL="17922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5pPr>
      <a:lvl6pPr marL="22494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6pPr>
      <a:lvl7pPr marL="27066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7pPr>
      <a:lvl8pPr marL="31638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8pPr>
      <a:lvl9pPr marL="36210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dirty="0" smtClean="0"/>
              <a:t>Click to edit Master Title style</a:t>
            </a:r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1075"/>
            <a:ext cx="8229600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84663" y="6459538"/>
            <a:ext cx="475138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000"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71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600" b="1">
          <a:solidFill>
            <a:srgbClr val="66CC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9pPr>
    </p:titleStyle>
    <p:bodyStyle>
      <a:lvl1pPr algn="l" rtl="0" fontAlgn="base">
        <a:spcBef>
          <a:spcPct val="50000"/>
        </a:spcBef>
        <a:spcAft>
          <a:spcPct val="0"/>
        </a:spcAft>
        <a:defRPr sz="2200">
          <a:solidFill>
            <a:schemeClr val="bg1"/>
          </a:solidFill>
          <a:latin typeface="+mn-lt"/>
          <a:ea typeface="+mn-ea"/>
          <a:cs typeface="+mn-cs"/>
        </a:defRPr>
      </a:lvl1pPr>
      <a:lvl2pPr marL="447675" indent="-268288" algn="l" rtl="0" fontAlgn="base">
        <a:spcBef>
          <a:spcPct val="50000"/>
        </a:spcBef>
        <a:spcAft>
          <a:spcPct val="0"/>
        </a:spcAft>
        <a:buChar char="•"/>
        <a:defRPr sz="2200">
          <a:solidFill>
            <a:schemeClr val="bg1"/>
          </a:solidFill>
          <a:latin typeface="+mn-lt"/>
        </a:defRPr>
      </a:lvl2pPr>
      <a:lvl3pPr marL="895350" indent="-26828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3pPr>
      <a:lvl4pPr marL="1350963" indent="-271463" algn="l" rtl="0" fontAlgn="base">
        <a:spcBef>
          <a:spcPct val="25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4pPr>
      <a:lvl5pPr marL="17922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5pPr>
      <a:lvl6pPr marL="22494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6pPr>
      <a:lvl7pPr marL="27066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7pPr>
      <a:lvl8pPr marL="31638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8pPr>
      <a:lvl9pPr marL="36210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1860550"/>
            <a:ext cx="8229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482850"/>
            <a:ext cx="8229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smtClean="0"/>
              <a:t>Click to edit Master Author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1" r:id="rId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326" y="2859392"/>
            <a:ext cx="5090964" cy="3737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29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4363" y="1860550"/>
            <a:ext cx="7916862" cy="556179"/>
          </a:xfrm>
          <a:ln/>
        </p:spPr>
        <p:txBody>
          <a:bodyPr/>
          <a:lstStyle/>
          <a:p>
            <a:r>
              <a:rPr lang="en-US" dirty="0" smtClean="0"/>
              <a:t>National </a:t>
            </a:r>
            <a:r>
              <a:rPr lang="en-US" dirty="0" err="1"/>
              <a:t>M</a:t>
            </a:r>
            <a:r>
              <a:rPr lang="en-US" dirty="0" err="1" smtClean="0"/>
              <a:t>ultibeam</a:t>
            </a:r>
            <a:r>
              <a:rPr lang="en-US" dirty="0" smtClean="0"/>
              <a:t> Guideline </a:t>
            </a:r>
            <a:r>
              <a:rPr lang="en-US" dirty="0"/>
              <a:t>W</a:t>
            </a:r>
            <a:r>
              <a:rPr lang="en-US" dirty="0" smtClean="0"/>
              <a:t>orkshop</a:t>
            </a:r>
            <a:endParaRPr lang="en-US" dirty="0"/>
          </a:p>
        </p:txBody>
      </p:sp>
      <p:sp>
        <p:nvSpPr>
          <p:cNvPr id="38298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482850"/>
            <a:ext cx="7916862" cy="402291"/>
          </a:xfrm>
        </p:spPr>
        <p:txBody>
          <a:bodyPr/>
          <a:lstStyle/>
          <a:p>
            <a:pPr algn="ctr"/>
            <a:r>
              <a:rPr lang="en-US" dirty="0" smtClean="0"/>
              <a:t>Canberra, 31 May – 1 June, 2017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Agenda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National </a:t>
            </a:r>
            <a:r>
              <a:rPr lang="en-US" dirty="0" err="1"/>
              <a:t>Multibeam</a:t>
            </a:r>
            <a:r>
              <a:rPr lang="en-US" dirty="0"/>
              <a:t> Guideline </a:t>
            </a:r>
            <a:r>
              <a:rPr lang="en-US" dirty="0" smtClean="0"/>
              <a:t>Workshop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AU" sz="3000" b="1" u="sng" dirty="0"/>
              <a:t>Day 1 – 31 May</a:t>
            </a:r>
          </a:p>
          <a:p>
            <a:pPr marL="0" indent="0">
              <a:buNone/>
            </a:pPr>
            <a:r>
              <a:rPr lang="en-AU" sz="3000" b="1" dirty="0" smtClean="0"/>
              <a:t>09:00 Introduction </a:t>
            </a:r>
          </a:p>
          <a:p>
            <a:pPr lvl="1"/>
            <a:r>
              <a:rPr lang="en-AU" sz="2200" dirty="0" smtClean="0"/>
              <a:t>Welcome (Adam)</a:t>
            </a:r>
          </a:p>
          <a:p>
            <a:pPr lvl="1"/>
            <a:r>
              <a:rPr lang="en-AU" sz="2200" dirty="0" smtClean="0"/>
              <a:t>Meet and Greet (round table)</a:t>
            </a:r>
          </a:p>
          <a:p>
            <a:pPr lvl="1"/>
            <a:r>
              <a:rPr lang="en-AU" sz="2200" dirty="0" smtClean="0"/>
              <a:t>Workshop intent and flow (Kim)</a:t>
            </a:r>
            <a:endParaRPr lang="en-AU" sz="2200" dirty="0"/>
          </a:p>
          <a:p>
            <a:pPr marL="0" indent="0">
              <a:buNone/>
            </a:pPr>
            <a:r>
              <a:rPr lang="en-AU" sz="3000" b="1" dirty="0"/>
              <a:t>09:30 </a:t>
            </a:r>
            <a:r>
              <a:rPr lang="en-AU" sz="3000" b="1" dirty="0" smtClean="0"/>
              <a:t>Presentations</a:t>
            </a:r>
            <a:endParaRPr lang="en-AU" sz="3000" b="1" dirty="0"/>
          </a:p>
          <a:p>
            <a:pPr marL="514350" indent="-514350">
              <a:buFont typeface="+mj-lt"/>
              <a:buAutoNum type="arabicPeriod"/>
            </a:pPr>
            <a:r>
              <a:rPr lang="en-AU" sz="2600" b="1" dirty="0" smtClean="0"/>
              <a:t>Collaboration initiatives</a:t>
            </a:r>
            <a:r>
              <a:rPr lang="en-AU" sz="2600" dirty="0" smtClean="0"/>
              <a:t>: </a:t>
            </a:r>
            <a:r>
              <a:rPr lang="en-AU" dirty="0" smtClean="0"/>
              <a:t>MBES </a:t>
            </a:r>
            <a:r>
              <a:rPr lang="en-AU" dirty="0"/>
              <a:t>priority plan </a:t>
            </a:r>
            <a:r>
              <a:rPr lang="en-AU" dirty="0" smtClean="0"/>
              <a:t>workshop summary (Tanya W., GA)</a:t>
            </a:r>
            <a:endParaRPr lang="en-AU" sz="2600" dirty="0"/>
          </a:p>
          <a:p>
            <a:pPr marL="514350" indent="-514350">
              <a:buFont typeface="+mj-lt"/>
              <a:buAutoNum type="arabicPeriod"/>
            </a:pPr>
            <a:r>
              <a:rPr lang="en-AU" sz="2600" b="1" dirty="0" smtClean="0"/>
              <a:t>Drivers of multibeam data acquisition:</a:t>
            </a:r>
          </a:p>
          <a:p>
            <a:pPr lvl="2"/>
            <a:r>
              <a:rPr lang="en-AU" sz="2300" b="1" dirty="0"/>
              <a:t>Science: </a:t>
            </a:r>
            <a:r>
              <a:rPr lang="en-AU" sz="2300" dirty="0"/>
              <a:t>NESP D2 project – Field manual for monitoring CMRs (Rachel P</a:t>
            </a:r>
            <a:r>
              <a:rPr lang="en-AU" sz="2300" dirty="0" smtClean="0"/>
              <a:t>., GA)</a:t>
            </a:r>
            <a:endParaRPr lang="en-AU" sz="2300" dirty="0"/>
          </a:p>
          <a:p>
            <a:pPr lvl="2"/>
            <a:r>
              <a:rPr lang="en-AU" sz="2300" b="1" dirty="0"/>
              <a:t>Hydrography: </a:t>
            </a:r>
            <a:r>
              <a:rPr lang="en-AU" sz="2300" dirty="0"/>
              <a:t>SEA 2400 </a:t>
            </a:r>
            <a:r>
              <a:rPr lang="en-AU" sz="2300" dirty="0" smtClean="0"/>
              <a:t>(Capt. Dunne)</a:t>
            </a:r>
            <a:endParaRPr lang="en-AU" sz="2300" dirty="0"/>
          </a:p>
          <a:p>
            <a:pPr lvl="2"/>
            <a:r>
              <a:rPr lang="en-AU" sz="2300" b="1" dirty="0"/>
              <a:t>Commercial:</a:t>
            </a:r>
            <a:r>
              <a:rPr lang="en-AU" sz="2300" dirty="0"/>
              <a:t> Exploration, Ports, other commercial applications (</a:t>
            </a:r>
            <a:r>
              <a:rPr lang="en-AU" sz="2300" dirty="0" smtClean="0"/>
              <a:t>Paul K., </a:t>
            </a:r>
            <a:r>
              <a:rPr lang="en-AU" sz="2300" dirty="0" err="1" smtClean="0"/>
              <a:t>Fugro</a:t>
            </a:r>
            <a:r>
              <a:rPr lang="en-AU" sz="2300" dirty="0" smtClean="0"/>
              <a:t>)</a:t>
            </a:r>
            <a:endParaRPr lang="en-AU" sz="2300" dirty="0"/>
          </a:p>
          <a:p>
            <a:pPr marL="514350" indent="-514350">
              <a:buFont typeface="+mj-lt"/>
              <a:buAutoNum type="arabicPeriod"/>
            </a:pPr>
            <a:r>
              <a:rPr lang="en-AU" sz="2600" b="1" dirty="0" smtClean="0"/>
              <a:t>Lessons learned</a:t>
            </a:r>
            <a:r>
              <a:rPr lang="en-AU" sz="2600" dirty="0" smtClean="0"/>
              <a:t>:  </a:t>
            </a:r>
            <a:r>
              <a:rPr lang="en-AU" dirty="0" smtClean="0"/>
              <a:t>What’s happening in NZ? (Kevin M., NIWA and Andrew Price, LINZ)</a:t>
            </a:r>
            <a:endParaRPr lang="en-AU" sz="2600" dirty="0" smtClean="0"/>
          </a:p>
          <a:p>
            <a:pPr marL="514350" indent="-514350">
              <a:buFont typeface="+mj-lt"/>
              <a:buAutoNum type="arabicPeriod"/>
            </a:pPr>
            <a:r>
              <a:rPr lang="en-AU" sz="2600" b="1" dirty="0" smtClean="0"/>
              <a:t>Collect once, use many times: </a:t>
            </a:r>
            <a:r>
              <a:rPr lang="en-AU" dirty="0" smtClean="0"/>
              <a:t>A case study (Elizabeth J., </a:t>
            </a:r>
            <a:r>
              <a:rPr lang="en-AU" dirty="0" err="1" smtClean="0"/>
              <a:t>IXSurvey</a:t>
            </a:r>
            <a:r>
              <a:rPr lang="en-AU" dirty="0" smtClean="0"/>
              <a:t>)</a:t>
            </a:r>
            <a:endParaRPr lang="en-AU" sz="2600" dirty="0"/>
          </a:p>
          <a:p>
            <a:pPr marL="0" indent="0" algn="ctr">
              <a:buNone/>
            </a:pPr>
            <a:r>
              <a:rPr lang="en-AU" sz="3000" b="1" dirty="0" smtClean="0">
                <a:solidFill>
                  <a:srgbClr val="FFFF00"/>
                </a:solidFill>
              </a:rPr>
              <a:t>11:00 </a:t>
            </a:r>
            <a:r>
              <a:rPr lang="en-AU" sz="3000" b="1" dirty="0">
                <a:solidFill>
                  <a:srgbClr val="FFFF00"/>
                </a:solidFill>
              </a:rPr>
              <a:t>Health Break</a:t>
            </a:r>
          </a:p>
          <a:p>
            <a:pPr marL="0" indent="0">
              <a:buNone/>
            </a:pPr>
            <a:r>
              <a:rPr lang="en-AU" sz="3000" b="1" dirty="0" smtClean="0"/>
              <a:t>11:30 Activities begin …</a:t>
            </a:r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275471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412698"/>
            <a:ext cx="3017143" cy="279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Agenda (</a:t>
            </a:r>
            <a:r>
              <a:rPr lang="en-CA" dirty="0" err="1" smtClean="0"/>
              <a:t>cntd</a:t>
            </a:r>
            <a:r>
              <a:rPr lang="en-CA" dirty="0" smtClean="0"/>
              <a:t>)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National </a:t>
            </a:r>
            <a:r>
              <a:rPr lang="en-US" dirty="0" err="1"/>
              <a:t>Multibeam</a:t>
            </a:r>
            <a:r>
              <a:rPr lang="en-US" dirty="0"/>
              <a:t> Guideline Workshop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1800" b="1" dirty="0" smtClean="0"/>
              <a:t>11:30 Activity 1 – Who are you and how different is your work from your neighbour?</a:t>
            </a:r>
          </a:p>
          <a:p>
            <a:pPr marL="0" indent="0">
              <a:buNone/>
            </a:pPr>
            <a:r>
              <a:rPr lang="en-AU" sz="1600" b="1" dirty="0" smtClean="0"/>
              <a:t>Break out groups: 1h – Debrief all: 30 min</a:t>
            </a:r>
          </a:p>
          <a:p>
            <a:pPr marL="0" indent="0" algn="ctr">
              <a:buNone/>
            </a:pPr>
            <a:r>
              <a:rPr lang="en-AU" sz="1800" b="1" dirty="0" smtClean="0">
                <a:solidFill>
                  <a:srgbClr val="FFFF00"/>
                </a:solidFill>
              </a:rPr>
              <a:t>13:00 Lunch</a:t>
            </a:r>
          </a:p>
          <a:p>
            <a:pPr marL="0" indent="0">
              <a:buNone/>
            </a:pPr>
            <a:r>
              <a:rPr lang="en-AU" sz="1800" b="1" dirty="0" smtClean="0"/>
              <a:t>14:00 Activity 2 – Collect once, use many times</a:t>
            </a:r>
          </a:p>
          <a:p>
            <a:pPr marL="0" indent="0">
              <a:buNone/>
            </a:pPr>
            <a:r>
              <a:rPr lang="en-AU" sz="1600" b="1" dirty="0" smtClean="0"/>
              <a:t>Break </a:t>
            </a:r>
            <a:r>
              <a:rPr lang="en-AU" sz="1600" b="1" dirty="0"/>
              <a:t>out groups: </a:t>
            </a:r>
            <a:r>
              <a:rPr lang="en-AU" sz="1600" b="1" dirty="0" smtClean="0"/>
              <a:t>1h </a:t>
            </a:r>
            <a:r>
              <a:rPr lang="en-AU" sz="1600" b="1" dirty="0"/>
              <a:t>– Debrief all: 30 min</a:t>
            </a:r>
          </a:p>
          <a:p>
            <a:pPr marL="0" indent="0" algn="ctr">
              <a:buNone/>
            </a:pPr>
            <a:r>
              <a:rPr lang="en-AU" sz="1800" b="1" dirty="0" smtClean="0">
                <a:solidFill>
                  <a:srgbClr val="FFFF00"/>
                </a:solidFill>
              </a:rPr>
              <a:t>15:30 Health Break</a:t>
            </a:r>
          </a:p>
          <a:p>
            <a:pPr marL="0" indent="0">
              <a:buNone/>
            </a:pPr>
            <a:r>
              <a:rPr lang="en-AU" sz="1800" b="1" dirty="0" smtClean="0"/>
              <a:t>16:00 Wrap up Day 1</a:t>
            </a:r>
          </a:p>
          <a:p>
            <a:pPr marL="0" indent="0">
              <a:buNone/>
            </a:pPr>
            <a:r>
              <a:rPr lang="en-AU" sz="1800" b="1" dirty="0" smtClean="0"/>
              <a:t>16:30 </a:t>
            </a:r>
            <a:r>
              <a:rPr lang="en-CA" sz="1800" b="1" dirty="0" smtClean="0"/>
              <a:t>Day END</a:t>
            </a:r>
          </a:p>
          <a:p>
            <a:pPr marL="0" indent="0">
              <a:buNone/>
            </a:pPr>
            <a:endParaRPr lang="en-AU" sz="1800" b="1" dirty="0" smtClean="0"/>
          </a:p>
          <a:p>
            <a:pPr marL="0" indent="0" algn="ctr">
              <a:buNone/>
            </a:pPr>
            <a:r>
              <a:rPr lang="en-AU" sz="1800" b="1" dirty="0" smtClean="0">
                <a:solidFill>
                  <a:srgbClr val="FFFF00"/>
                </a:solidFill>
              </a:rPr>
              <a:t>18:00 Supper </a:t>
            </a:r>
            <a:endParaRPr lang="en-AU" sz="1800" b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en-AU" sz="1800" b="1" dirty="0" smtClean="0">
                <a:solidFill>
                  <a:srgbClr val="FFFF00"/>
                </a:solidFill>
              </a:rPr>
              <a:t>Walt and Burley </a:t>
            </a:r>
          </a:p>
          <a:p>
            <a:pPr marL="0" indent="0">
              <a:buNone/>
            </a:pPr>
            <a:endParaRPr lang="en-AU" sz="1800" b="1" dirty="0"/>
          </a:p>
          <a:p>
            <a:pPr marL="0" indent="0">
              <a:buNone/>
            </a:pPr>
            <a:endParaRPr lang="en-AU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15782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Agenda (</a:t>
            </a:r>
            <a:r>
              <a:rPr lang="en-CA" dirty="0" err="1" smtClean="0"/>
              <a:t>cntd</a:t>
            </a:r>
            <a:r>
              <a:rPr lang="en-CA" dirty="0" smtClean="0"/>
              <a:t>)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National </a:t>
            </a:r>
            <a:r>
              <a:rPr lang="en-US" dirty="0" err="1"/>
              <a:t>Multibeam</a:t>
            </a:r>
            <a:r>
              <a:rPr lang="en-US" dirty="0"/>
              <a:t> Guideline </a:t>
            </a:r>
            <a:r>
              <a:rPr lang="en-US" dirty="0" smtClean="0"/>
              <a:t>Workshop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1800" b="1" u="sng" dirty="0"/>
              <a:t>Day </a:t>
            </a:r>
            <a:r>
              <a:rPr lang="en-AU" sz="1800" b="1" u="sng" dirty="0" smtClean="0"/>
              <a:t>2 </a:t>
            </a:r>
            <a:r>
              <a:rPr lang="en-AU" sz="1800" b="1" u="sng" dirty="0"/>
              <a:t>– </a:t>
            </a:r>
            <a:r>
              <a:rPr lang="en-AU" sz="1800" b="1" u="sng" dirty="0" smtClean="0"/>
              <a:t>1 June</a:t>
            </a:r>
            <a:endParaRPr lang="en-AU" sz="1800" b="1" u="sng" dirty="0"/>
          </a:p>
          <a:p>
            <a:pPr marL="0" indent="0">
              <a:buNone/>
            </a:pPr>
            <a:r>
              <a:rPr lang="en-AU" sz="1800" b="1" dirty="0" smtClean="0"/>
              <a:t>09:00 Recap Day 1 and Activity 3 Intro</a:t>
            </a:r>
          </a:p>
          <a:p>
            <a:pPr marL="0" indent="0">
              <a:buNone/>
            </a:pPr>
            <a:r>
              <a:rPr lang="en-AU" sz="1800" b="1" dirty="0" smtClean="0"/>
              <a:t>09:15 Activity 3 – Destroy the strawman</a:t>
            </a:r>
            <a:endParaRPr lang="en-AU" sz="1800" b="1" dirty="0"/>
          </a:p>
          <a:p>
            <a:pPr marL="0" indent="0">
              <a:buNone/>
            </a:pPr>
            <a:r>
              <a:rPr lang="en-AU" sz="1600" b="1" dirty="0" smtClean="0"/>
              <a:t>Break </a:t>
            </a:r>
            <a:r>
              <a:rPr lang="en-AU" sz="1600" b="1" dirty="0"/>
              <a:t>out groups: </a:t>
            </a:r>
            <a:r>
              <a:rPr lang="en-AU" sz="1600" b="1" dirty="0" smtClean="0"/>
              <a:t>3hrs</a:t>
            </a:r>
          </a:p>
          <a:p>
            <a:pPr algn="ctr"/>
            <a:r>
              <a:rPr lang="en-AU" sz="1800" b="1" dirty="0" smtClean="0">
                <a:solidFill>
                  <a:srgbClr val="FFFF00"/>
                </a:solidFill>
              </a:rPr>
              <a:t>10:30 </a:t>
            </a:r>
            <a:r>
              <a:rPr lang="en-AU" sz="1800" b="1" dirty="0">
                <a:solidFill>
                  <a:srgbClr val="FFFF00"/>
                </a:solidFill>
              </a:rPr>
              <a:t>Health </a:t>
            </a:r>
            <a:r>
              <a:rPr lang="en-AU" sz="1800" b="1" dirty="0" smtClean="0">
                <a:solidFill>
                  <a:srgbClr val="FFFF00"/>
                </a:solidFill>
              </a:rPr>
              <a:t>Break </a:t>
            </a:r>
          </a:p>
          <a:p>
            <a:r>
              <a:rPr lang="en-AU" sz="1800" b="1" dirty="0" smtClean="0"/>
              <a:t>11:00 Activity 3 </a:t>
            </a:r>
            <a:r>
              <a:rPr lang="en-AU" sz="1800" b="1" dirty="0"/>
              <a:t>– Destroy the strawman </a:t>
            </a:r>
            <a:r>
              <a:rPr lang="en-AU" sz="1800" b="1" dirty="0" smtClean="0"/>
              <a:t>(continued)</a:t>
            </a:r>
          </a:p>
          <a:p>
            <a:pPr algn="ctr"/>
            <a:r>
              <a:rPr lang="en-AU" sz="1800" b="1" dirty="0" smtClean="0">
                <a:solidFill>
                  <a:srgbClr val="FFFF00"/>
                </a:solidFill>
              </a:rPr>
              <a:t>12:30 Lunch</a:t>
            </a:r>
            <a:endParaRPr lang="en-AU" sz="18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AU" sz="1800" b="1" dirty="0" smtClean="0"/>
              <a:t>13:30 Activity 3 –  Debrief</a:t>
            </a:r>
          </a:p>
          <a:p>
            <a:pPr algn="ctr"/>
            <a:r>
              <a:rPr lang="en-AU" sz="1800" b="1" dirty="0" smtClean="0">
                <a:solidFill>
                  <a:srgbClr val="FFFF00"/>
                </a:solidFill>
              </a:rPr>
              <a:t>15:00 </a:t>
            </a:r>
            <a:r>
              <a:rPr lang="en-AU" sz="1800" b="1" dirty="0">
                <a:solidFill>
                  <a:srgbClr val="FFFF00"/>
                </a:solidFill>
              </a:rPr>
              <a:t>Health Break </a:t>
            </a:r>
          </a:p>
          <a:p>
            <a:pPr marL="0" indent="0">
              <a:buNone/>
            </a:pPr>
            <a:r>
              <a:rPr lang="en-AU" sz="1800" b="1" dirty="0" smtClean="0"/>
              <a:t>15:30 Activity 4 – Where to next</a:t>
            </a:r>
            <a:r>
              <a:rPr lang="en-US" sz="1800" b="1" dirty="0" smtClean="0"/>
              <a:t>?</a:t>
            </a:r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r>
              <a:rPr lang="en-US" sz="1800" b="1" dirty="0" smtClean="0"/>
              <a:t>16:00 Workshop END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426885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492443"/>
          </a:xfrm>
        </p:spPr>
        <p:txBody>
          <a:bodyPr/>
          <a:lstStyle/>
          <a:p>
            <a:r>
              <a:rPr lang="en-CA" dirty="0" smtClean="0"/>
              <a:t>Big picture (Activities Relationships)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284663" y="6315175"/>
            <a:ext cx="4751387" cy="414337"/>
          </a:xfrm>
        </p:spPr>
        <p:txBody>
          <a:bodyPr/>
          <a:lstStyle/>
          <a:p>
            <a:r>
              <a:rPr lang="en-US" dirty="0"/>
              <a:t>National </a:t>
            </a:r>
            <a:r>
              <a:rPr lang="en-US" dirty="0" err="1"/>
              <a:t>Multibeam</a:t>
            </a:r>
            <a:r>
              <a:rPr lang="en-US" dirty="0"/>
              <a:t> Guideline </a:t>
            </a:r>
            <a:r>
              <a:rPr lang="en-US" dirty="0" smtClean="0"/>
              <a:t>Workshop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755576" y="908373"/>
            <a:ext cx="3600400" cy="204552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indent="0" algn="ctr">
              <a:buNone/>
            </a:pPr>
            <a:r>
              <a:rPr lang="en-AU" sz="1600" b="1" u="sng" dirty="0" smtClean="0"/>
              <a:t>Activity </a:t>
            </a:r>
            <a:r>
              <a:rPr lang="en-AU" sz="1600" b="1" u="sng" dirty="0"/>
              <a:t>1 </a:t>
            </a:r>
            <a:endParaRPr lang="en-AU" sz="1600" b="1" u="sng" dirty="0" smtClean="0"/>
          </a:p>
          <a:p>
            <a:pPr marL="0" indent="0" algn="ctr">
              <a:buNone/>
            </a:pPr>
            <a:r>
              <a:rPr lang="en-AU" sz="1400" b="1" dirty="0" smtClean="0"/>
              <a:t>Who </a:t>
            </a:r>
            <a:r>
              <a:rPr lang="en-AU" sz="1400" b="1" dirty="0"/>
              <a:t>are </a:t>
            </a:r>
            <a:r>
              <a:rPr lang="en-AU" sz="1400" b="1" dirty="0" smtClean="0"/>
              <a:t>you and how similar </a:t>
            </a:r>
            <a:r>
              <a:rPr lang="en-AU" sz="1400" b="1" dirty="0"/>
              <a:t>is your work from your </a:t>
            </a:r>
            <a:r>
              <a:rPr lang="en-AU" sz="1400" b="1" dirty="0" smtClean="0"/>
              <a:t>neighbour?</a:t>
            </a:r>
          </a:p>
          <a:p>
            <a:pPr marL="0" indent="0" algn="ctr">
              <a:buNone/>
            </a:pPr>
            <a:endParaRPr lang="en-AU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b="1" dirty="0" smtClean="0"/>
              <a:t>Meet </a:t>
            </a:r>
            <a:r>
              <a:rPr lang="en-AU" sz="1400" b="1" dirty="0"/>
              <a:t>each </a:t>
            </a:r>
            <a:r>
              <a:rPr lang="en-AU" sz="1400" b="1" dirty="0" smtClean="0"/>
              <a:t>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b="1" dirty="0" smtClean="0"/>
              <a:t>Define applications/Types of survey with similarities and group them to sub-divide the guideline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1691680" y="3140968"/>
            <a:ext cx="5472607" cy="337354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indent="0" algn="ctr">
              <a:buNone/>
            </a:pPr>
            <a:r>
              <a:rPr lang="en-AU" sz="1600" b="1" u="sng" dirty="0"/>
              <a:t>Activity </a:t>
            </a:r>
            <a:r>
              <a:rPr lang="en-AU" sz="1600" b="1" u="sng" dirty="0" smtClean="0"/>
              <a:t>3 </a:t>
            </a:r>
            <a:endParaRPr lang="en-AU" sz="1600" b="1" u="sng" dirty="0"/>
          </a:p>
          <a:p>
            <a:pPr marL="0" indent="0" algn="ctr">
              <a:buNone/>
            </a:pPr>
            <a:r>
              <a:rPr lang="en-AU" sz="1400" b="1" dirty="0" smtClean="0"/>
              <a:t>Destroy the strawman</a:t>
            </a:r>
          </a:p>
          <a:p>
            <a:pPr marL="0" indent="0" algn="ctr">
              <a:buNone/>
            </a:pPr>
            <a:endParaRPr lang="en-AU" b="1" dirty="0"/>
          </a:p>
          <a:p>
            <a:pPr marL="0" indent="0" algn="ctr">
              <a:buNone/>
            </a:pPr>
            <a:endParaRPr lang="en-AU" b="1" dirty="0" smtClean="0"/>
          </a:p>
          <a:p>
            <a:pPr marL="0" indent="0" algn="ctr">
              <a:buNone/>
            </a:pPr>
            <a:endParaRPr lang="en-AU" b="1" dirty="0"/>
          </a:p>
          <a:p>
            <a:pPr marL="0" indent="0" algn="ctr">
              <a:buNone/>
            </a:pPr>
            <a:endParaRPr lang="en-AU" b="1" dirty="0" smtClean="0"/>
          </a:p>
          <a:p>
            <a:pPr marL="0" indent="0" algn="ctr">
              <a:buNone/>
            </a:pPr>
            <a:endParaRPr lang="en-AU" b="1" dirty="0"/>
          </a:p>
          <a:p>
            <a:pPr marL="0" indent="0" algn="ctr">
              <a:buNone/>
            </a:pPr>
            <a:endParaRPr lang="en-AU" b="1" dirty="0" smtClean="0"/>
          </a:p>
          <a:p>
            <a:pPr marL="0" indent="0" algn="ctr">
              <a:buNone/>
            </a:pPr>
            <a:endParaRPr lang="en-AU" b="1" dirty="0"/>
          </a:p>
          <a:p>
            <a:pPr marL="0" indent="0" algn="ctr">
              <a:buNone/>
            </a:pPr>
            <a:endParaRPr lang="en-AU" b="1" dirty="0" smtClean="0"/>
          </a:p>
          <a:p>
            <a:pPr marL="0" indent="0" algn="ctr">
              <a:buNone/>
            </a:pPr>
            <a:endParaRPr lang="en-AU" b="1" dirty="0"/>
          </a:p>
        </p:txBody>
      </p:sp>
      <p:sp>
        <p:nvSpPr>
          <p:cNvPr id="8" name="Rounded Rectangle 7"/>
          <p:cNvSpPr/>
          <p:nvPr/>
        </p:nvSpPr>
        <p:spPr bwMode="auto">
          <a:xfrm>
            <a:off x="4788024" y="928740"/>
            <a:ext cx="3600400" cy="204552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indent="0" algn="ctr">
              <a:buNone/>
            </a:pPr>
            <a:r>
              <a:rPr lang="en-AU" sz="1600" b="1" u="sng" dirty="0" smtClean="0"/>
              <a:t>Activity 2 </a:t>
            </a:r>
          </a:p>
          <a:p>
            <a:pPr marL="0" indent="0" algn="ctr">
              <a:buNone/>
            </a:pPr>
            <a:r>
              <a:rPr lang="en-AU" sz="1400" b="1" dirty="0" smtClean="0"/>
              <a:t>Collect once, use many times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b="1" dirty="0" smtClean="0"/>
              <a:t>Define </a:t>
            </a:r>
            <a:r>
              <a:rPr lang="en-AU" sz="1400" b="1" dirty="0"/>
              <a:t>list of criteria that enables “collect once, use many times” and are used to define the </a:t>
            </a:r>
            <a:r>
              <a:rPr lang="en-AU" sz="1400" b="1" dirty="0" smtClean="0"/>
              <a:t>“Order” </a:t>
            </a:r>
            <a:r>
              <a:rPr lang="en-AU" sz="1400" b="1" dirty="0"/>
              <a:t>of a survey (e.g. Special Order</a:t>
            </a:r>
            <a:r>
              <a:rPr lang="en-AU" sz="1400" b="1" dirty="0" smtClean="0"/>
              <a:t>)</a:t>
            </a:r>
            <a:endParaRPr lang="en-AU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1400" b="1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803194"/>
            <a:ext cx="4032448" cy="2677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Elbow Connector 15"/>
          <p:cNvCxnSpPr/>
          <p:nvPr/>
        </p:nvCxnSpPr>
        <p:spPr bwMode="auto">
          <a:xfrm rot="16200000" flipH="1">
            <a:off x="842505" y="3546520"/>
            <a:ext cx="1851161" cy="711285"/>
          </a:xfrm>
          <a:prstGeom prst="bentConnector3">
            <a:avLst>
              <a:gd name="adj1" fmla="val 100180"/>
            </a:avLst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Elbow Connector 26"/>
          <p:cNvCxnSpPr/>
          <p:nvPr/>
        </p:nvCxnSpPr>
        <p:spPr bwMode="auto">
          <a:xfrm rot="5400000">
            <a:off x="6120169" y="3609018"/>
            <a:ext cx="2088233" cy="864099"/>
          </a:xfrm>
          <a:prstGeom prst="bentConnector3">
            <a:avLst>
              <a:gd name="adj1" fmla="val 100108"/>
            </a:avLst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6012153" y="4149426"/>
            <a:ext cx="1584183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439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4363" y="1715914"/>
            <a:ext cx="8229600" cy="488950"/>
          </a:xfrm>
        </p:spPr>
        <p:txBody>
          <a:bodyPr/>
          <a:lstStyle/>
          <a:p>
            <a:r>
              <a:rPr lang="en-US" dirty="0" smtClean="0"/>
              <a:t>Have fun!</a:t>
            </a:r>
            <a:endParaRPr lang="en-US" dirty="0"/>
          </a:p>
        </p:txBody>
      </p:sp>
      <p:sp>
        <p:nvSpPr>
          <p:cNvPr id="502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409825"/>
            <a:ext cx="8229600" cy="427038"/>
          </a:xfrm>
        </p:spPr>
        <p:txBody>
          <a:bodyPr/>
          <a:lstStyle/>
          <a:p>
            <a:endParaRPr lang="en-US"/>
          </a:p>
        </p:txBody>
      </p:sp>
      <p:pic>
        <p:nvPicPr>
          <p:cNvPr id="1026" name="Picture 2" descr="C:\Users\Todd\Desktop\carto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27009"/>
            <a:ext cx="7440539" cy="426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 bwMode="auto">
          <a:xfrm flipV="1">
            <a:off x="7596336" y="4221088"/>
            <a:ext cx="0" cy="3600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6156176" y="3645024"/>
            <a:ext cx="1906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cap="all" dirty="0" smtClean="0">
                <a:latin typeface="Sitka Heading" panose="02000505000000020004" pitchFamily="2" charset="0"/>
              </a:rPr>
              <a:t>Then, use the</a:t>
            </a:r>
          </a:p>
          <a:p>
            <a:pPr algn="r"/>
            <a:r>
              <a:rPr lang="en-US" b="1" cap="all" dirty="0" smtClean="0">
                <a:latin typeface="Sitka Heading" panose="02000505000000020004" pitchFamily="2" charset="0"/>
              </a:rPr>
              <a:t>Guideline!</a:t>
            </a:r>
            <a:endParaRPr lang="en-CA" b="1" cap="all" dirty="0">
              <a:latin typeface="Sitka Heading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88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99"/>
            <a:ext cx="4762872" cy="5256213"/>
          </a:xfrm>
        </p:spPr>
        <p:txBody>
          <a:bodyPr/>
          <a:lstStyle/>
          <a:p>
            <a:r>
              <a:rPr lang="en-US" dirty="0" smtClean="0"/>
              <a:t>Welcome</a:t>
            </a:r>
            <a:endParaRPr lang="en-CA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National </a:t>
            </a:r>
            <a:r>
              <a:rPr lang="en-US" dirty="0" err="1"/>
              <a:t>Multibeam</a:t>
            </a:r>
            <a:r>
              <a:rPr lang="en-US" dirty="0"/>
              <a:t> Guideline </a:t>
            </a:r>
            <a:r>
              <a:rPr lang="en-US" dirty="0" smtClean="0"/>
              <a:t>Workshop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16612"/>
            <a:ext cx="7992888" cy="5536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569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1075"/>
            <a:ext cx="4762872" cy="5256213"/>
          </a:xfrm>
        </p:spPr>
        <p:txBody>
          <a:bodyPr/>
          <a:lstStyle/>
          <a:p>
            <a:r>
              <a:rPr lang="en-CA" dirty="0" smtClean="0"/>
              <a:t>Emergency</a:t>
            </a:r>
            <a:r>
              <a:rPr lang="en-CA" dirty="0"/>
              <a:t>, toilets, cafeteria (coffee), </a:t>
            </a:r>
            <a:r>
              <a:rPr lang="en-CA" dirty="0" smtClean="0"/>
              <a:t>taxis</a:t>
            </a:r>
          </a:p>
          <a:p>
            <a:r>
              <a:rPr lang="en-US" dirty="0" smtClean="0"/>
              <a:t>Why the workshop?</a:t>
            </a:r>
            <a:endParaRPr lang="en-CA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Action item from the Bathymetry Priority planning workshop (Oct., 2016)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2012 CRCSI report;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No national program or coordinated approach to bathy collection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Small adjustment in specs could serve the needs of multiple users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National </a:t>
            </a:r>
            <a:r>
              <a:rPr lang="en-US" dirty="0" err="1"/>
              <a:t>Multibeam</a:t>
            </a:r>
            <a:r>
              <a:rPr lang="en-US" dirty="0"/>
              <a:t> Guideline Workshop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210" y="1052736"/>
            <a:ext cx="4260286" cy="4930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370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Overall Issues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National </a:t>
            </a:r>
            <a:r>
              <a:rPr lang="en-US" dirty="0" err="1"/>
              <a:t>Multibeam</a:t>
            </a:r>
            <a:r>
              <a:rPr lang="en-US" dirty="0"/>
              <a:t> Guideline Workshop</a:t>
            </a:r>
          </a:p>
          <a:p>
            <a:endParaRPr lang="en-AU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108543848"/>
              </p:ext>
            </p:extLst>
          </p:nvPr>
        </p:nvGraphicFramePr>
        <p:xfrm>
          <a:off x="179512" y="980728"/>
          <a:ext cx="8568952" cy="5877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Flowchart: Data 5"/>
          <p:cNvSpPr/>
          <p:nvPr/>
        </p:nvSpPr>
        <p:spPr bwMode="auto">
          <a:xfrm>
            <a:off x="3203848" y="4581128"/>
            <a:ext cx="5184576" cy="1584176"/>
          </a:xfrm>
          <a:prstGeom prst="flowChartInputOutpu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3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bathymetry - Users</a:t>
            </a:r>
            <a:endParaRPr lang="en-CA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048587"/>
              </p:ext>
            </p:extLst>
          </p:nvPr>
        </p:nvGraphicFramePr>
        <p:xfrm>
          <a:off x="395536" y="836712"/>
          <a:ext cx="8229600" cy="5877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2842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Depth range of interest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National </a:t>
            </a:r>
            <a:r>
              <a:rPr lang="en-US" dirty="0" err="1"/>
              <a:t>Multibeam</a:t>
            </a:r>
            <a:r>
              <a:rPr lang="en-US" dirty="0"/>
              <a:t> Guideline Workshop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644" y="1124744"/>
            <a:ext cx="6430994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2123728" y="1412776"/>
            <a:ext cx="2160240" cy="4320480"/>
          </a:xfrm>
          <a:prstGeom prst="rect">
            <a:avLst/>
          </a:prstGeom>
          <a:noFill/>
          <a:ln>
            <a:solidFill>
              <a:srgbClr val="7030A0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1516142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>
                <a:solidFill>
                  <a:schemeClr val="tx1">
                    <a:lumMod val="50000"/>
                  </a:schemeClr>
                </a:solidFill>
              </a:rPr>
              <a:t>&lt; 30 m</a:t>
            </a:r>
            <a:endParaRPr lang="en-AU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72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Needs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863060129"/>
              </p:ext>
            </p:extLst>
          </p:nvPr>
        </p:nvGraphicFramePr>
        <p:xfrm>
          <a:off x="251520" y="764704"/>
          <a:ext cx="4608512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250485982"/>
              </p:ext>
            </p:extLst>
          </p:nvPr>
        </p:nvGraphicFramePr>
        <p:xfrm>
          <a:off x="4391472" y="811535"/>
          <a:ext cx="4427984" cy="321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6"/>
          <p:cNvSpPr/>
          <p:nvPr/>
        </p:nvSpPr>
        <p:spPr bwMode="auto">
          <a:xfrm>
            <a:off x="1115616" y="3284984"/>
            <a:ext cx="720080" cy="360040"/>
          </a:xfrm>
          <a:prstGeom prst="rect">
            <a:avLst/>
          </a:prstGeom>
          <a:noFill/>
          <a:ln>
            <a:solidFill>
              <a:srgbClr val="FFFF00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644008" y="3257364"/>
            <a:ext cx="1008112" cy="603684"/>
          </a:xfrm>
          <a:prstGeom prst="rect">
            <a:avLst/>
          </a:prstGeom>
          <a:noFill/>
          <a:ln>
            <a:solidFill>
              <a:srgbClr val="FFFF00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312" y="4123170"/>
            <a:ext cx="4824536" cy="2684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"/>
          <p:cNvSpPr txBox="1"/>
          <p:nvPr/>
        </p:nvSpPr>
        <p:spPr>
          <a:xfrm>
            <a:off x="2899927" y="4221088"/>
            <a:ext cx="3344146" cy="39272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2000" b="1" dirty="0" smtClean="0">
                <a:solidFill>
                  <a:schemeClr val="tx1">
                    <a:lumMod val="50000"/>
                  </a:schemeClr>
                </a:solidFill>
              </a:rPr>
              <a:t>Vertical Datum</a:t>
            </a:r>
            <a:endParaRPr lang="en-AU" sz="20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07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Integrating Bathymetry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National </a:t>
            </a:r>
            <a:r>
              <a:rPr lang="en-US" dirty="0" err="1"/>
              <a:t>Multibeam</a:t>
            </a:r>
            <a:r>
              <a:rPr lang="en-US" dirty="0"/>
              <a:t> Guideline Workshop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105593140"/>
              </p:ext>
            </p:extLst>
          </p:nvPr>
        </p:nvGraphicFramePr>
        <p:xfrm>
          <a:off x="539552" y="980728"/>
          <a:ext cx="7560839" cy="4968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866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5925"/>
            <a:ext cx="8229600" cy="492443"/>
          </a:xfrm>
        </p:spPr>
        <p:txBody>
          <a:bodyPr/>
          <a:lstStyle/>
          <a:p>
            <a:r>
              <a:rPr lang="en-US" dirty="0" smtClean="0"/>
              <a:t>Workshop’s Goals and Outcomes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National </a:t>
            </a:r>
            <a:r>
              <a:rPr lang="en-US" dirty="0" err="1"/>
              <a:t>Multibeam</a:t>
            </a:r>
            <a:r>
              <a:rPr lang="en-US" dirty="0"/>
              <a:t> Guideline Workshop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AU" sz="3100" u="sng" dirty="0" smtClean="0"/>
              <a:t>Goals</a:t>
            </a:r>
            <a:endParaRPr lang="en-AU" sz="3100" dirty="0" smtClean="0"/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Develop a National </a:t>
            </a:r>
            <a:r>
              <a:rPr lang="en-AU" sz="2800" dirty="0"/>
              <a:t>M</a:t>
            </a:r>
            <a:r>
              <a:rPr lang="en-AU" sz="2800" dirty="0" smtClean="0"/>
              <a:t>ultibeam </a:t>
            </a:r>
            <a:r>
              <a:rPr lang="en-AU" sz="2800" b="1" dirty="0" smtClean="0"/>
              <a:t>Guideline</a:t>
            </a:r>
            <a:r>
              <a:rPr lang="en-AU" sz="2800" dirty="0" smtClean="0"/>
              <a:t> outline</a:t>
            </a:r>
            <a:r>
              <a:rPr lang="en-AU" sz="2800" dirty="0"/>
              <a:t> </a:t>
            </a:r>
            <a:r>
              <a:rPr lang="en-AU" sz="2800" dirty="0" smtClean="0"/>
              <a:t>to</a:t>
            </a:r>
            <a:r>
              <a:rPr lang="en-AU" sz="3100" dirty="0" smtClean="0"/>
              <a:t>:</a:t>
            </a:r>
          </a:p>
          <a:p>
            <a:pPr marL="1131570" lvl="1" indent="-571500">
              <a:buFont typeface="+mj-lt"/>
              <a:buAutoNum type="alphaLcPeriod"/>
            </a:pPr>
            <a:r>
              <a:rPr lang="en-AU" sz="2600" dirty="0" smtClean="0"/>
              <a:t>reflect the various national needs in regards to multibeam data acquisition</a:t>
            </a:r>
            <a:r>
              <a:rPr lang="en-AU" sz="2600" dirty="0"/>
              <a:t>,</a:t>
            </a:r>
            <a:endParaRPr lang="en-AU" sz="3100" dirty="0" smtClean="0"/>
          </a:p>
          <a:p>
            <a:pPr marL="1131570" lvl="1" indent="-571500">
              <a:buFont typeface="+mj-lt"/>
              <a:buAutoNum type="alphaLcPeriod"/>
            </a:pPr>
            <a:r>
              <a:rPr lang="en-AU" sz="2600" dirty="0" smtClean="0"/>
              <a:t>be </a:t>
            </a:r>
            <a:r>
              <a:rPr lang="en-AU" sz="2600" dirty="0"/>
              <a:t>informative, inclusive</a:t>
            </a:r>
            <a:r>
              <a:rPr lang="en-AU" sz="2600" dirty="0" smtClean="0"/>
              <a:t>, and versatile</a:t>
            </a:r>
          </a:p>
          <a:p>
            <a:pPr marL="1131570" lvl="1" indent="-571500">
              <a:buFont typeface="+mj-lt"/>
              <a:buAutoNum type="alphaLcPeriod"/>
            </a:pPr>
            <a:r>
              <a:rPr lang="en-AU" sz="2600" dirty="0" smtClean="0"/>
              <a:t>encourage better standards to meet more user requirements, </a:t>
            </a:r>
          </a:p>
          <a:p>
            <a:pPr marL="1131570" lvl="1" indent="-571500">
              <a:buFont typeface="+mj-lt"/>
              <a:buAutoNum type="alphaLcPeriod"/>
            </a:pPr>
            <a:r>
              <a:rPr lang="en-AU" sz="2600" dirty="0" smtClean="0"/>
              <a:t>improve accessibility and interoperability,</a:t>
            </a:r>
          </a:p>
          <a:p>
            <a:pPr marL="1131570" lvl="1" indent="-571500">
              <a:buFont typeface="+mj-lt"/>
              <a:buAutoNum type="alphaLcPeriod"/>
            </a:pPr>
            <a:r>
              <a:rPr lang="en-AU" sz="2600" dirty="0" smtClean="0"/>
              <a:t>encourage collaboration and partnership, and</a:t>
            </a:r>
          </a:p>
          <a:p>
            <a:pPr marL="1131570" lvl="1" indent="-571500">
              <a:buFont typeface="+mj-lt"/>
              <a:buAutoNum type="alphaLcPeriod"/>
            </a:pPr>
            <a:r>
              <a:rPr lang="en-AU" sz="2600" dirty="0" smtClean="0"/>
              <a:t>promote “</a:t>
            </a:r>
            <a:r>
              <a:rPr lang="en-AU" sz="2600" b="1" dirty="0" smtClean="0"/>
              <a:t>collect once, use many times</a:t>
            </a:r>
            <a:r>
              <a:rPr lang="en-AU" sz="2600" dirty="0" smtClean="0"/>
              <a:t>”.</a:t>
            </a:r>
          </a:p>
          <a:p>
            <a:pPr marL="788670" lvl="1" indent="-228600">
              <a:buFont typeface="+mj-lt"/>
              <a:buAutoNum type="alphaLcPeriod"/>
            </a:pPr>
            <a:endParaRPr lang="en-AU" sz="1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AU" sz="2800" dirty="0" smtClean="0"/>
              <a:t>Discuss establishing a MBES working group to address technical issues and needs</a:t>
            </a:r>
            <a:endParaRPr lang="en-AU" sz="2400" dirty="0" smtClean="0"/>
          </a:p>
          <a:p>
            <a:pPr marL="0" indent="0">
              <a:buNone/>
            </a:pPr>
            <a:endParaRPr lang="en-AU" sz="3100" u="sng" dirty="0" smtClean="0"/>
          </a:p>
          <a:p>
            <a:pPr marL="0" indent="0">
              <a:buNone/>
            </a:pPr>
            <a:r>
              <a:rPr lang="en-AU" sz="3100" u="sng" dirty="0" smtClean="0"/>
              <a:t>Outcomes</a:t>
            </a:r>
            <a:endParaRPr lang="en-AU" sz="2800" u="sng" dirty="0" smtClean="0"/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Draft outline of a national MBES guidelines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List of current working groups and linkages to </a:t>
            </a:r>
            <a:r>
              <a:rPr lang="en-AU" sz="2800" dirty="0"/>
              <a:t>optimise the </a:t>
            </a:r>
            <a:r>
              <a:rPr lang="en-AU" sz="2800" dirty="0" smtClean="0"/>
              <a:t>development of a </a:t>
            </a:r>
            <a:r>
              <a:rPr lang="en-AU" sz="2800" dirty="0"/>
              <a:t>fully </a:t>
            </a:r>
            <a:r>
              <a:rPr lang="en-AU" sz="2800" dirty="0" smtClean="0"/>
              <a:t>functional national MBES </a:t>
            </a:r>
            <a:r>
              <a:rPr lang="en-AU" sz="2800" dirty="0"/>
              <a:t>workflow 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/>
              <a:t>Discuss – Establishment of </a:t>
            </a:r>
            <a:r>
              <a:rPr lang="en-AU" sz="2800" dirty="0" smtClean="0"/>
              <a:t>an ongoing </a:t>
            </a:r>
            <a:r>
              <a:rPr lang="en-AU" sz="2800" dirty="0"/>
              <a:t>Working Group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/>
              <a:t>Develop </a:t>
            </a:r>
            <a:r>
              <a:rPr lang="en-AU" sz="2800" dirty="0"/>
              <a:t>future </a:t>
            </a:r>
            <a:r>
              <a:rPr lang="en-AU" sz="2800" dirty="0" smtClean="0"/>
              <a:t>plan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68933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 Blue 4x3">
  <a:themeElements>
    <a:clrScheme name="GA Conclusion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A Conclusion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Conclusion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A Blue Pages">
  <a:themeElements>
    <a:clrScheme name="GA Blue Pages 13">
      <a:dk1>
        <a:srgbClr val="4D4D4F"/>
      </a:dk1>
      <a:lt1>
        <a:srgbClr val="FFFFFF"/>
      </a:lt1>
      <a:dk2>
        <a:srgbClr val="267485"/>
      </a:dk2>
      <a:lt2>
        <a:srgbClr val="808080"/>
      </a:lt2>
      <a:accent1>
        <a:srgbClr val="A0D7E4"/>
      </a:accent1>
      <a:accent2>
        <a:srgbClr val="333399"/>
      </a:accent2>
      <a:accent3>
        <a:srgbClr val="FFFFFF"/>
      </a:accent3>
      <a:accent4>
        <a:srgbClr val="404042"/>
      </a:accent4>
      <a:accent5>
        <a:srgbClr val="CDE8EF"/>
      </a:accent5>
      <a:accent6>
        <a:srgbClr val="2D2D8A"/>
      </a:accent6>
      <a:hlink>
        <a:srgbClr val="0000FF"/>
      </a:hlink>
      <a:folHlink>
        <a:srgbClr val="99CC00"/>
      </a:folHlink>
    </a:clrScheme>
    <a:fontScheme name="GA Blue Pag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Blue Pag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3">
        <a:dk1>
          <a:srgbClr val="4D4D4F"/>
        </a:dk1>
        <a:lt1>
          <a:srgbClr val="FFFFFF"/>
        </a:lt1>
        <a:dk2>
          <a:srgbClr val="267485"/>
        </a:dk2>
        <a:lt2>
          <a:srgbClr val="808080"/>
        </a:lt2>
        <a:accent1>
          <a:srgbClr val="A0D7E4"/>
        </a:accent1>
        <a:accent2>
          <a:srgbClr val="333399"/>
        </a:accent2>
        <a:accent3>
          <a:srgbClr val="FFFFFF"/>
        </a:accent3>
        <a:accent4>
          <a:srgbClr val="404042"/>
        </a:accent4>
        <a:accent5>
          <a:srgbClr val="CDE8EF"/>
        </a:accent5>
        <a:accent6>
          <a:srgbClr val="2D2D8A"/>
        </a:accent6>
        <a:hlink>
          <a:srgbClr val="0000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GA Internal Title Slide">
  <a:themeElements>
    <a:clrScheme name="GA Internal 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A Internal 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Internal 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 Blue 4x3</Template>
  <TotalTime>3522</TotalTime>
  <Words>625</Words>
  <Application>Microsoft Office PowerPoint</Application>
  <PresentationFormat>On-screen Show (4:3)</PresentationFormat>
  <Paragraphs>117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GA Blue 4x3</vt:lpstr>
      <vt:lpstr>GA Blue Pages</vt:lpstr>
      <vt:lpstr>GA Internal Title Slide</vt:lpstr>
      <vt:lpstr>National Multibeam Guideline Workshop</vt:lpstr>
      <vt:lpstr>Introduction</vt:lpstr>
      <vt:lpstr>Introduction</vt:lpstr>
      <vt:lpstr>National Overall Issues</vt:lpstr>
      <vt:lpstr>Application of bathymetry - Users</vt:lpstr>
      <vt:lpstr>Depth range of interest</vt:lpstr>
      <vt:lpstr>Specific Needs</vt:lpstr>
      <vt:lpstr>Issues Integrating Bathymetry</vt:lpstr>
      <vt:lpstr>Workshop’s Goals and Outcomes</vt:lpstr>
      <vt:lpstr>Agenda</vt:lpstr>
      <vt:lpstr>Agenda (cntd)</vt:lpstr>
      <vt:lpstr>Agenda (cntd)</vt:lpstr>
      <vt:lpstr>Big picture (Activities Relationships)</vt:lpstr>
      <vt:lpstr>Have fun!</vt:lpstr>
    </vt:vector>
  </TitlesOfParts>
  <Company>Geoscience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Tanya Whiteway</dc:creator>
  <cp:lastModifiedBy>Kim PIcard</cp:lastModifiedBy>
  <cp:revision>75</cp:revision>
  <dcterms:created xsi:type="dcterms:W3CDTF">2017-05-26T04:38:38Z</dcterms:created>
  <dcterms:modified xsi:type="dcterms:W3CDTF">2017-05-30T21:31:58Z</dcterms:modified>
</cp:coreProperties>
</file>